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3"/>
  </p:notesMasterIdLst>
  <p:sldIdLst>
    <p:sldId id="256" r:id="rId2"/>
    <p:sldId id="257" r:id="rId3"/>
    <p:sldId id="258" r:id="rId4"/>
    <p:sldId id="259" r:id="rId5"/>
    <p:sldId id="260" r:id="rId6"/>
    <p:sldId id="261" r:id="rId7"/>
    <p:sldId id="263" r:id="rId8"/>
    <p:sldId id="264" r:id="rId9"/>
    <p:sldId id="265" r:id="rId10"/>
    <p:sldId id="266" r:id="rId11"/>
    <p:sldId id="268" r:id="rId12"/>
    <p:sldId id="267"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9" autoAdjust="0"/>
  </p:normalViewPr>
  <p:slideViewPr>
    <p:cSldViewPr>
      <p:cViewPr>
        <p:scale>
          <a:sx n="118" d="100"/>
          <a:sy n="118" d="100"/>
        </p:scale>
        <p:origin x="-1434" y="-48"/>
      </p:cViewPr>
      <p:guideLst>
        <p:guide orient="horz" pos="2160"/>
        <p:guide pos="2880"/>
      </p:guideLst>
    </p:cSldViewPr>
  </p:slideViewPr>
  <p:outlineViewPr>
    <p:cViewPr>
      <p:scale>
        <a:sx n="33" d="100"/>
        <a:sy n="33" d="100"/>
      </p:scale>
      <p:origin x="48" y="4138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58B9FC-66D2-4CA4-B9F1-439497CA5DAB}" type="datetimeFigureOut">
              <a:rPr lang="ru-RU" smtClean="0"/>
              <a:t>08.12.2022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CC23E7-FA5A-4E58-9B28-3E6297A75C42}" type="slidenum">
              <a:rPr lang="ru-RU" smtClean="0"/>
              <a:t>‹#›</a:t>
            </a:fld>
            <a:endParaRPr lang="ru-RU"/>
          </a:p>
        </p:txBody>
      </p:sp>
    </p:spTree>
    <p:extLst>
      <p:ext uri="{BB962C8B-B14F-4D97-AF65-F5344CB8AC3E}">
        <p14:creationId xmlns:p14="http://schemas.microsoft.com/office/powerpoint/2010/main" val="194141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FD3706D-1D8F-46C1-9C42-8C4285C734B9}" type="datetime1">
              <a:rPr lang="ru-RU" smtClean="0"/>
              <a:t>08.12.2022</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1A006B14-9D5F-4E5E-B85D-CECD0D4EF8D3}"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E2E5E86-9530-4DE2-BDFF-F06BC4059881}" type="datetime1">
              <a:rPr lang="ru-RU" smtClean="0"/>
              <a:t>08.12.2022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006B14-9D5F-4E5E-B85D-CECD0D4EF8D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FB77B15-0CB7-46C7-9AB0-790A9F2E269E}" type="datetime1">
              <a:rPr lang="ru-RU" smtClean="0"/>
              <a:t>08.12.2022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006B14-9D5F-4E5E-B85D-CECD0D4EF8D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E4112CC-EF11-488C-917D-3235503B33BF}" type="datetime1">
              <a:rPr lang="ru-RU" smtClean="0"/>
              <a:t>08.12.2022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006B14-9D5F-4E5E-B85D-CECD0D4EF8D3}"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6"/>
          <p:cNvSpPr>
            <a:spLocks noGrp="1"/>
          </p:cNvSpPr>
          <p:nvPr>
            <p:ph type="dt" sz="half" idx="10"/>
          </p:nvPr>
        </p:nvSpPr>
        <p:spPr/>
        <p:txBody>
          <a:bodyPr/>
          <a:lstStyle/>
          <a:p>
            <a:fld id="{5E876CA4-6C26-4C0E-BA70-995A9A10222A}" type="datetime1">
              <a:rPr lang="ru-RU" smtClean="0"/>
              <a:t>08.12.2022</a:t>
            </a:fld>
            <a:endParaRPr lang="ru-RU"/>
          </a:p>
        </p:txBody>
      </p:sp>
      <p:sp>
        <p:nvSpPr>
          <p:cNvPr id="8" name="Slide Number Placeholder 7"/>
          <p:cNvSpPr>
            <a:spLocks noGrp="1"/>
          </p:cNvSpPr>
          <p:nvPr>
            <p:ph type="sldNum" sz="quarter" idx="11"/>
          </p:nvPr>
        </p:nvSpPr>
        <p:spPr/>
        <p:txBody>
          <a:bodyPr/>
          <a:lstStyle/>
          <a:p>
            <a:fld id="{1A006B14-9D5F-4E5E-B85D-CECD0D4EF8D3}"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4F3AD86-895F-49D0-AB6E-4F81FF298A28}" type="datetime1">
              <a:rPr lang="ru-RU" smtClean="0"/>
              <a:t>08.12.2022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A006B14-9D5F-4E5E-B85D-CECD0D4EF8D3}"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ru-RU" smtClean="0"/>
              <a:t>Образец текста</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87C2AF1-5CF0-4E71-9676-6ACFA0785DCD}" type="datetime1">
              <a:rPr lang="ru-RU" smtClean="0"/>
              <a:t>08.12.2022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A006B14-9D5F-4E5E-B85D-CECD0D4EF8D3}"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8814A862-2E65-4F70-B17B-F830BDCF0597}" type="datetime1">
              <a:rPr lang="ru-RU" smtClean="0"/>
              <a:t>08.12.2022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A006B14-9D5F-4E5E-B85D-CECD0D4EF8D3}"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0BC846-F459-41E2-9A34-803BE0A80420}" type="datetime1">
              <a:rPr lang="ru-RU" smtClean="0"/>
              <a:t>08.12.2022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A006B14-9D5F-4E5E-B85D-CECD0D4EF8D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DD5E39D-9BAA-47EC-94DB-A413C636A7BB}" type="datetime1">
              <a:rPr lang="ru-RU" smtClean="0"/>
              <a:t>08.12.2022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A006B14-9D5F-4E5E-B85D-CECD0D4EF8D3}"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BD55F61-5902-4044-A6B4-A1EC902DF29B}" type="datetime1">
              <a:rPr lang="ru-RU" smtClean="0"/>
              <a:t>08.12.2022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1A006B14-9D5F-4E5E-B85D-CECD0D4EF8D3}" type="slidenum">
              <a:rPr lang="ru-RU" smtClean="0"/>
              <a:t>‹#›</a:t>
            </a:fld>
            <a:endParaRPr lang="ru-RU"/>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ru-RU" smtClean="0"/>
              <a:t>Образец заголовка</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EE4D4B9-81C2-466E-B1C2-E252CA817935}" type="datetime1">
              <a:rPr lang="ru-RU" smtClean="0"/>
              <a:t>08.12.2022</a:t>
            </a:fld>
            <a:endParaRPr lang="ru-RU"/>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ru-RU"/>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1A006B14-9D5F-4E5E-B85D-CECD0D4EF8D3}" type="slidenum">
              <a:rPr lang="ru-RU" smtClean="0"/>
              <a:t>‹#›</a:t>
            </a:fld>
            <a:endParaRPr lang="ru-RU"/>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docs.cntd.ru/document/90213526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827584" y="2132856"/>
            <a:ext cx="7488832" cy="2376264"/>
          </a:xfrm>
        </p:spPr>
        <p:txBody>
          <a:bodyPr>
            <a:normAutofit/>
          </a:bodyPr>
          <a:lstStyle/>
          <a:p>
            <a:pPr algn="ctr"/>
            <a:r>
              <a:rPr lang="ru-RU" b="1" dirty="0" smtClean="0"/>
              <a:t>о </a:t>
            </a:r>
            <a:r>
              <a:rPr lang="ru-RU" b="1" dirty="0"/>
              <a:t>мерах по повышению эффективности работы по профилактике и противодействию коррупционных правонарушений </a:t>
            </a:r>
            <a:r>
              <a:rPr lang="ru-RU" b="1" dirty="0" smtClean="0"/>
              <a:t/>
            </a:r>
            <a:br>
              <a:rPr lang="ru-RU" b="1" dirty="0" smtClean="0"/>
            </a:br>
            <a:r>
              <a:rPr lang="ru-RU" b="1" dirty="0" smtClean="0"/>
              <a:t>в </a:t>
            </a:r>
            <a:r>
              <a:rPr lang="ru-RU" b="1" dirty="0"/>
              <a:t>организациях, </a:t>
            </a:r>
            <a:r>
              <a:rPr lang="ru-RU" b="1" dirty="0" smtClean="0"/>
              <a:t>подведомственных Министерству просвещения Российской Федерации</a:t>
            </a:r>
            <a:endParaRPr lang="ru-RU" dirty="0"/>
          </a:p>
        </p:txBody>
      </p:sp>
    </p:spTree>
    <p:extLst>
      <p:ext uri="{BB962C8B-B14F-4D97-AF65-F5344CB8AC3E}">
        <p14:creationId xmlns:p14="http://schemas.microsoft.com/office/powerpoint/2010/main" val="33385416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363272" cy="5832648"/>
          </a:xfrm>
        </p:spPr>
        <p:txBody>
          <a:bodyPr>
            <a:normAutofit fontScale="62500" lnSpcReduction="20000"/>
          </a:bodyPr>
          <a:lstStyle/>
          <a:p>
            <a:r>
              <a:rPr lang="ru-RU" dirty="0">
                <a:solidFill>
                  <a:srgbClr val="FF0000"/>
                </a:solidFill>
              </a:rPr>
              <a:t>Профилактика включает в себя</a:t>
            </a:r>
            <a:r>
              <a:rPr lang="ru-RU" dirty="0" smtClean="0">
                <a:solidFill>
                  <a:srgbClr val="FF0000"/>
                </a:solidFill>
              </a:rPr>
              <a:t>:</a:t>
            </a:r>
          </a:p>
          <a:p>
            <a:pPr algn="just"/>
            <a:r>
              <a:rPr lang="ru-RU" dirty="0">
                <a:solidFill>
                  <a:srgbClr val="FF0000"/>
                </a:solidFill>
              </a:rPr>
              <a:t/>
            </a:r>
            <a:br>
              <a:rPr lang="ru-RU" dirty="0">
                <a:solidFill>
                  <a:srgbClr val="FF0000"/>
                </a:solidFill>
              </a:rPr>
            </a:br>
            <a:r>
              <a:rPr lang="ru-RU" dirty="0" smtClean="0"/>
              <a:t>1. Анализ </a:t>
            </a:r>
            <a:r>
              <a:rPr lang="ru-RU" dirty="0"/>
              <a:t>деятельности подведомственной организации с точки зрения выявления потенциальных рисков коррупционных правонарушений. Результатом анализа деятельности подведомственной организации является создание карты коррупционных рисков, включающей </a:t>
            </a:r>
            <a:r>
              <a:rPr lang="ru-RU" dirty="0" smtClean="0"/>
              <a:t/>
            </a:r>
            <a:br>
              <a:rPr lang="ru-RU" dirty="0" smtClean="0"/>
            </a:br>
            <a:r>
              <a:rPr lang="ru-RU" dirty="0" smtClean="0"/>
              <a:t>в </a:t>
            </a:r>
            <a:r>
              <a:rPr lang="ru-RU" dirty="0"/>
              <a:t>себя перечень операций с повышенными коррупционными рисками, перечень должностей </a:t>
            </a:r>
            <a:r>
              <a:rPr lang="ru-RU" dirty="0" smtClean="0"/>
              <a:t/>
            </a:r>
            <a:br>
              <a:rPr lang="ru-RU" dirty="0" smtClean="0"/>
            </a:br>
            <a:r>
              <a:rPr lang="ru-RU" dirty="0" smtClean="0"/>
              <a:t>с </a:t>
            </a:r>
            <a:r>
              <a:rPr lang="ru-RU" dirty="0"/>
              <a:t>высоким коррупционным риском, перечень типовых ситуаций коррупционных правонарушений, характерных для подведомственных организаций соответствующего профиля, определение понятий личной заинтересованности и конфликта интересов</a:t>
            </a:r>
            <a:r>
              <a:rPr lang="ru-RU" dirty="0" smtClean="0"/>
              <a:t>.</a:t>
            </a:r>
          </a:p>
          <a:p>
            <a:pPr algn="just"/>
            <a:r>
              <a:rPr lang="ru-RU" dirty="0"/>
              <a:t/>
            </a:r>
            <a:br>
              <a:rPr lang="ru-RU" dirty="0"/>
            </a:br>
            <a:r>
              <a:rPr lang="ru-RU" dirty="0"/>
              <a:t>2. Распределение и перераспределение функциональных обязанностей и полномочий сотрудников подведомственных организаций, должностной статус которых подвержен коррупционным рискам. Результатом перераспределения обязанностей является исключение максимально возможного числа коррупционных рисков в деятельности подведомственной организации. Перераспределение может производиться посредством внесения изменений </a:t>
            </a:r>
            <a:r>
              <a:rPr lang="ru-RU" dirty="0" smtClean="0"/>
              <a:t/>
            </a:r>
            <a:br>
              <a:rPr lang="ru-RU" dirty="0" smtClean="0"/>
            </a:br>
            <a:r>
              <a:rPr lang="ru-RU" dirty="0" smtClean="0"/>
              <a:t>в </a:t>
            </a:r>
            <a:r>
              <a:rPr lang="ru-RU" dirty="0"/>
              <a:t>должностные инструкции сотрудников подведомственной организаций с повышенным коррупционным риском, ограничения полномочий на принятие решений по операциям </a:t>
            </a:r>
            <a:r>
              <a:rPr lang="ru-RU" dirty="0" smtClean="0"/>
              <a:t/>
            </a:r>
            <a:br>
              <a:rPr lang="ru-RU" dirty="0" smtClean="0"/>
            </a:br>
            <a:r>
              <a:rPr lang="ru-RU" dirty="0" smtClean="0"/>
              <a:t>с </a:t>
            </a:r>
            <a:r>
              <a:rPr lang="ru-RU" dirty="0"/>
              <a:t>потенциальным коррупционным риском, изменение порядка принятия таких решений в рамках, установленных законодательством</a:t>
            </a:r>
            <a:r>
              <a:rPr lang="ru-RU" dirty="0" smtClean="0"/>
              <a:t>.</a:t>
            </a:r>
          </a:p>
          <a:p>
            <a:pPr algn="just"/>
            <a:r>
              <a:rPr lang="ru-RU" dirty="0"/>
              <a:t/>
            </a:r>
            <a:br>
              <a:rPr lang="ru-RU" dirty="0"/>
            </a:br>
            <a:r>
              <a:rPr lang="ru-RU" dirty="0"/>
              <a:t>3. Проведение учебных и методических мероприятий, направленных на повышение корпоративной культуры и нетерпимости к коррупционным правонарушениям. Проведение учебных и методических мероприятий необходимо прежде всего для ознакомления сотрудников с требованиями в области антикоррупционной деятельности, формирования единого понимания причин и следствий коррупционных правонарушений, формирования антикоррупционного правосознания</a:t>
            </a:r>
            <a:r>
              <a:rPr lang="ru-RU" dirty="0" smtClean="0"/>
              <a:t>.</a:t>
            </a:r>
          </a:p>
          <a:p>
            <a:pPr algn="just"/>
            <a:r>
              <a:rPr lang="ru-RU" dirty="0"/>
              <a:t/>
            </a:r>
            <a:br>
              <a:rPr lang="ru-RU" dirty="0"/>
            </a:br>
            <a:r>
              <a:rPr lang="ru-RU" dirty="0"/>
              <a:t>4. Информирование сотрудников и контрагентов подведомственных организаций о проводимой антикоррупционной политике подведомственной организации. Информирование должно осуществляться на регулярной основе для повышения уровня ответственности сотрудников </a:t>
            </a:r>
            <a:r>
              <a:rPr lang="ru-RU" dirty="0" smtClean="0"/>
              <a:t/>
            </a:r>
            <a:br>
              <a:rPr lang="ru-RU" dirty="0" smtClean="0"/>
            </a:br>
            <a:r>
              <a:rPr lang="ru-RU" dirty="0" smtClean="0"/>
              <a:t>и </a:t>
            </a:r>
            <a:r>
              <a:rPr lang="ru-RU" dirty="0"/>
              <a:t>возможно как посредством размещения информации в открытом доступе, так и посредством проведения индивидуальной работы, в том числе посредством включения соответствующих положений в трудовые договоры сотрудников.</a:t>
            </a:r>
          </a:p>
        </p:txBody>
      </p:sp>
      <p:sp>
        <p:nvSpPr>
          <p:cNvPr id="4" name="Номер слайда 3"/>
          <p:cNvSpPr>
            <a:spLocks noGrp="1"/>
          </p:cNvSpPr>
          <p:nvPr>
            <p:ph type="sldNum" sz="quarter" idx="12"/>
          </p:nvPr>
        </p:nvSpPr>
        <p:spPr/>
        <p:txBody>
          <a:bodyPr/>
          <a:lstStyle/>
          <a:p>
            <a:fld id="{1A006B14-9D5F-4E5E-B85D-CECD0D4EF8D3}" type="slidenum">
              <a:rPr lang="ru-RU" smtClean="0"/>
              <a:t>10</a:t>
            </a:fld>
            <a:endParaRPr lang="ru-RU"/>
          </a:p>
        </p:txBody>
      </p:sp>
    </p:spTree>
    <p:extLst>
      <p:ext uri="{BB962C8B-B14F-4D97-AF65-F5344CB8AC3E}">
        <p14:creationId xmlns:p14="http://schemas.microsoft.com/office/powerpoint/2010/main" val="4221251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147248" cy="5832648"/>
          </a:xfrm>
        </p:spPr>
        <p:txBody>
          <a:bodyPr>
            <a:normAutofit fontScale="77500" lnSpcReduction="20000"/>
          </a:bodyPr>
          <a:lstStyle/>
          <a:p>
            <a:pPr algn="just"/>
            <a:r>
              <a:rPr lang="ru-RU" dirty="0">
                <a:solidFill>
                  <a:srgbClr val="FF0000"/>
                </a:solidFill>
              </a:rPr>
              <a:t>Борьба с коррупцией</a:t>
            </a:r>
            <a:r>
              <a:rPr lang="ru-RU" dirty="0"/>
              <a:t> заключается в выявлении, пресечении, раскрытии и расследовании коррупционных нарушений и создании нормативно-правовой базы, устанавливающей механизмы работы </a:t>
            </a:r>
            <a:r>
              <a:rPr lang="ru-RU" dirty="0" smtClean="0"/>
              <a:t>по </a:t>
            </a:r>
            <a:r>
              <a:rPr lang="ru-RU" dirty="0"/>
              <a:t>противодействию коррупции, ответственность нарушителей, права </a:t>
            </a:r>
            <a:r>
              <a:rPr lang="ru-RU" dirty="0" smtClean="0"/>
              <a:t>и </a:t>
            </a:r>
            <a:r>
              <a:rPr lang="ru-RU" dirty="0"/>
              <a:t>обязанности сотрудников в области противодействия коррупции, полномочия специальных органов и структур подведомственных организаций по противодействию коррупции. </a:t>
            </a:r>
            <a:endParaRPr lang="ru-RU" dirty="0" smtClean="0"/>
          </a:p>
          <a:p>
            <a:pPr algn="just"/>
            <a:r>
              <a:rPr lang="ru-RU" dirty="0" smtClean="0"/>
              <a:t>Для </a:t>
            </a:r>
            <a:r>
              <a:rPr lang="ru-RU" dirty="0"/>
              <a:t>повышения эффективности борьбы с коррупционными правонарушениями необходимо создание рабочего механизма выявления, расследования и привлечения к ответственности за указанные нарушения</a:t>
            </a:r>
            <a:r>
              <a:rPr lang="ru-RU" dirty="0" smtClean="0"/>
              <a:t>.</a:t>
            </a:r>
          </a:p>
          <a:p>
            <a:pPr algn="just"/>
            <a:r>
              <a:rPr lang="ru-RU" dirty="0" smtClean="0"/>
              <a:t>Во </a:t>
            </a:r>
            <a:r>
              <a:rPr lang="ru-RU" dirty="0"/>
              <a:t>избежание латентного характера коррупционных нарушений необходимо четкое определение потенциально опасных точек в деятельности подведомственной организации, выявление причин и условий, способствующих совершению коррупционных правонарушений. </a:t>
            </a:r>
            <a:endParaRPr lang="ru-RU" dirty="0" smtClean="0"/>
          </a:p>
          <a:p>
            <a:pPr algn="just"/>
            <a:r>
              <a:rPr lang="ru-RU" dirty="0" smtClean="0"/>
              <a:t>Таким </a:t>
            </a:r>
            <a:r>
              <a:rPr lang="ru-RU" dirty="0"/>
              <a:t>образом, создание эффективного механизма работы в области борьбы </a:t>
            </a:r>
            <a:r>
              <a:rPr lang="ru-RU" dirty="0" smtClean="0"/>
              <a:t>с </a:t>
            </a:r>
            <a:r>
              <a:rPr lang="ru-RU" dirty="0"/>
              <a:t>коррупцией возможно посредством формирования перечня необходимых локальных актов подведомственных организаций, регулирующих антикоррупционную деятельность, принятие таких актов, назначение ответственных лиц за работу в сфере борьбы с коррупцией и разработку мер ответственности за несоблюдение требований законодательства в области антикоррупционной деятельности.</a:t>
            </a:r>
            <a:br>
              <a:rPr lang="ru-RU" dirty="0"/>
            </a:br>
            <a:endParaRPr lang="ru-RU" dirty="0" smtClean="0"/>
          </a:p>
          <a:p>
            <a:pPr algn="just"/>
            <a:r>
              <a:rPr lang="ru-RU" dirty="0" smtClean="0">
                <a:solidFill>
                  <a:srgbClr val="FF0000"/>
                </a:solidFill>
              </a:rPr>
              <a:t>Профилактика </a:t>
            </a:r>
            <a:r>
              <a:rPr lang="ru-RU" dirty="0">
                <a:solidFill>
                  <a:srgbClr val="FF0000"/>
                </a:solidFill>
              </a:rPr>
              <a:t>и борьба с коррупцией в подведомственных организациях должны являться одним из приоритетных направлений в работе этих </a:t>
            </a:r>
            <a:r>
              <a:rPr lang="ru-RU" dirty="0" smtClean="0">
                <a:solidFill>
                  <a:srgbClr val="FF0000"/>
                </a:solidFill>
              </a:rPr>
              <a:t>организаций</a:t>
            </a:r>
            <a:endParaRPr lang="ru-RU" dirty="0">
              <a:solidFill>
                <a:srgbClr val="FF0000"/>
              </a:solidFill>
            </a:endParaRPr>
          </a:p>
        </p:txBody>
      </p:sp>
      <p:sp>
        <p:nvSpPr>
          <p:cNvPr id="4" name="Номер слайда 3"/>
          <p:cNvSpPr>
            <a:spLocks noGrp="1"/>
          </p:cNvSpPr>
          <p:nvPr>
            <p:ph type="sldNum" sz="quarter" idx="12"/>
          </p:nvPr>
        </p:nvSpPr>
        <p:spPr/>
        <p:txBody>
          <a:bodyPr/>
          <a:lstStyle/>
          <a:p>
            <a:fld id="{1A006B14-9D5F-4E5E-B85D-CECD0D4EF8D3}" type="slidenum">
              <a:rPr lang="ru-RU" smtClean="0"/>
              <a:t>11</a:t>
            </a:fld>
            <a:endParaRPr lang="ru-RU"/>
          </a:p>
        </p:txBody>
      </p:sp>
    </p:spTree>
    <p:extLst>
      <p:ext uri="{BB962C8B-B14F-4D97-AF65-F5344CB8AC3E}">
        <p14:creationId xmlns:p14="http://schemas.microsoft.com/office/powerpoint/2010/main" val="429027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52718"/>
            <a:ext cx="8640960" cy="611986"/>
          </a:xfrm>
        </p:spPr>
        <p:txBody>
          <a:bodyPr>
            <a:normAutofit/>
          </a:bodyPr>
          <a:lstStyle/>
          <a:p>
            <a:r>
              <a:rPr lang="en-US" sz="2000" dirty="0" smtClean="0"/>
              <a:t>IV.</a:t>
            </a:r>
            <a:r>
              <a:rPr lang="ru-RU" sz="2000" dirty="0" smtClean="0"/>
              <a:t> Профилактика коррупционных правонарушений</a:t>
            </a:r>
            <a:endParaRPr lang="ru-RU" sz="2000" dirty="0"/>
          </a:p>
        </p:txBody>
      </p:sp>
      <p:sp>
        <p:nvSpPr>
          <p:cNvPr id="3" name="Объект 2"/>
          <p:cNvSpPr>
            <a:spLocks noGrp="1"/>
          </p:cNvSpPr>
          <p:nvPr>
            <p:ph idx="1"/>
          </p:nvPr>
        </p:nvSpPr>
        <p:spPr>
          <a:xfrm>
            <a:off x="457200" y="1196752"/>
            <a:ext cx="8291264" cy="4929411"/>
          </a:xfrm>
        </p:spPr>
        <p:txBody>
          <a:bodyPr>
            <a:normAutofit fontScale="77500" lnSpcReduction="20000"/>
          </a:bodyPr>
          <a:lstStyle/>
          <a:p>
            <a:pPr algn="just"/>
            <a:r>
              <a:rPr lang="ru-RU" dirty="0">
                <a:solidFill>
                  <a:srgbClr val="FF0000"/>
                </a:solidFill>
              </a:rPr>
              <a:t>Коррупционные правонарушения</a:t>
            </a:r>
            <a:r>
              <a:rPr lang="ru-RU" dirty="0"/>
              <a:t> являются следствием имеющихся возможностей удовлетворения личных интересов в ущерб интересам подведомственной организации, общества, государства, низкой правовой культуры и уровня гражданственности. Таким образом, основы работы </a:t>
            </a:r>
            <a:r>
              <a:rPr lang="ru-RU" dirty="0" smtClean="0"/>
              <a:t/>
            </a:r>
            <a:br>
              <a:rPr lang="ru-RU" dirty="0" smtClean="0"/>
            </a:br>
            <a:r>
              <a:rPr lang="ru-RU" dirty="0" smtClean="0"/>
              <a:t>по </a:t>
            </a:r>
            <a:r>
              <a:rPr lang="ru-RU" dirty="0"/>
              <a:t>противодействию коррупции должны составлять мероприятия </a:t>
            </a:r>
            <a:r>
              <a:rPr lang="ru-RU" dirty="0" smtClean="0"/>
              <a:t/>
            </a:r>
            <a:br>
              <a:rPr lang="ru-RU" dirty="0" smtClean="0"/>
            </a:br>
            <a:r>
              <a:rPr lang="ru-RU" dirty="0" smtClean="0"/>
              <a:t>по </a:t>
            </a:r>
            <a:r>
              <a:rPr lang="ru-RU" dirty="0"/>
              <a:t>профилактике коррупционных правонарушений.</a:t>
            </a:r>
            <a:br>
              <a:rPr lang="ru-RU" dirty="0"/>
            </a:br>
            <a:endParaRPr lang="ru-RU" dirty="0" smtClean="0"/>
          </a:p>
          <a:p>
            <a:pPr algn="just"/>
            <a:r>
              <a:rPr lang="ru-RU" dirty="0" smtClean="0"/>
              <a:t>В </a:t>
            </a:r>
            <a:r>
              <a:rPr lang="ru-RU" dirty="0"/>
              <a:t>основе коррупционных правонарушений лежит противоречие, возникающее между интересами сотрудника подведомственной организации и интересами самой подведомственной организации или государства в целом - конфликт интересов и личная заинтересованность. Таким образом, эти категории являются ключевыми с точки зрения выявления коррупционных нарушений.</a:t>
            </a:r>
            <a:br>
              <a:rPr lang="ru-RU" dirty="0"/>
            </a:br>
            <a:endParaRPr lang="ru-RU" dirty="0" smtClean="0"/>
          </a:p>
          <a:p>
            <a:pPr algn="just"/>
            <a:r>
              <a:rPr lang="ru-RU" dirty="0" smtClean="0">
                <a:solidFill>
                  <a:srgbClr val="FF0000"/>
                </a:solidFill>
              </a:rPr>
              <a:t>Следовательно</a:t>
            </a:r>
            <a:r>
              <a:rPr lang="ru-RU" dirty="0">
                <a:solidFill>
                  <a:srgbClr val="FF0000"/>
                </a:solidFill>
              </a:rPr>
              <a:t>, в целях повышения эффективности работы </a:t>
            </a:r>
            <a:r>
              <a:rPr lang="ru-RU" dirty="0" smtClean="0">
                <a:solidFill>
                  <a:srgbClr val="FF0000"/>
                </a:solidFill>
              </a:rPr>
              <a:t/>
            </a:r>
            <a:br>
              <a:rPr lang="ru-RU" dirty="0" smtClean="0">
                <a:solidFill>
                  <a:srgbClr val="FF0000"/>
                </a:solidFill>
              </a:rPr>
            </a:br>
            <a:r>
              <a:rPr lang="ru-RU" dirty="0" smtClean="0">
                <a:solidFill>
                  <a:srgbClr val="FF0000"/>
                </a:solidFill>
              </a:rPr>
              <a:t>по </a:t>
            </a:r>
            <a:r>
              <a:rPr lang="ru-RU" dirty="0">
                <a:solidFill>
                  <a:srgbClr val="FF0000"/>
                </a:solidFill>
              </a:rPr>
              <a:t>предупреждению и выявлению коррупционных нарушений, целесообразно введение в подведомственных организациях локальных актов, определяющих эти понятия с учетом специфики деятельности подведомственной организации, а также актов, определяющих перечень должностей и процессов в деятельности подведомственной организации, где в силу должностных обязанностей и полномочий сотрудников возможно возникновение личной заинтересованности и конфликта интересов.</a:t>
            </a:r>
          </a:p>
        </p:txBody>
      </p:sp>
      <p:sp>
        <p:nvSpPr>
          <p:cNvPr id="4" name="Номер слайда 3"/>
          <p:cNvSpPr>
            <a:spLocks noGrp="1"/>
          </p:cNvSpPr>
          <p:nvPr>
            <p:ph type="sldNum" sz="quarter" idx="12"/>
          </p:nvPr>
        </p:nvSpPr>
        <p:spPr/>
        <p:txBody>
          <a:bodyPr/>
          <a:lstStyle/>
          <a:p>
            <a:fld id="{1A006B14-9D5F-4E5E-B85D-CECD0D4EF8D3}" type="slidenum">
              <a:rPr lang="ru-RU" smtClean="0"/>
              <a:t>12</a:t>
            </a:fld>
            <a:endParaRPr lang="ru-RU"/>
          </a:p>
        </p:txBody>
      </p:sp>
    </p:spTree>
    <p:extLst>
      <p:ext uri="{BB962C8B-B14F-4D97-AF65-F5344CB8AC3E}">
        <p14:creationId xmlns:p14="http://schemas.microsoft.com/office/powerpoint/2010/main" val="26272079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08912" cy="648072"/>
          </a:xfrm>
        </p:spPr>
        <p:txBody>
          <a:bodyPr>
            <a:noAutofit/>
          </a:bodyPr>
          <a:lstStyle/>
          <a:p>
            <a:pPr algn="ctr"/>
            <a:r>
              <a:rPr lang="ru-RU" sz="1800" dirty="0"/>
              <a:t>Алгоритм работы по профилактике и предупреждению коррупционных нарушений.</a:t>
            </a:r>
          </a:p>
        </p:txBody>
      </p:sp>
      <p:sp>
        <p:nvSpPr>
          <p:cNvPr id="3" name="Объект 2"/>
          <p:cNvSpPr>
            <a:spLocks noGrp="1"/>
          </p:cNvSpPr>
          <p:nvPr>
            <p:ph idx="1"/>
          </p:nvPr>
        </p:nvSpPr>
        <p:spPr>
          <a:xfrm>
            <a:off x="539552" y="1700808"/>
            <a:ext cx="8219256" cy="4032447"/>
          </a:xfrm>
        </p:spPr>
        <p:txBody>
          <a:bodyPr>
            <a:normAutofit/>
          </a:bodyPr>
          <a:lstStyle/>
          <a:p>
            <a:pPr algn="just"/>
            <a:r>
              <a:rPr lang="ru-RU" i="1" dirty="0" smtClean="0">
                <a:solidFill>
                  <a:srgbClr val="FF0000"/>
                </a:solidFill>
              </a:rPr>
              <a:t>1. Оценка </a:t>
            </a:r>
            <a:r>
              <a:rPr lang="ru-RU" i="1" dirty="0">
                <a:solidFill>
                  <a:srgbClr val="FF0000"/>
                </a:solidFill>
              </a:rPr>
              <a:t>деятельности подведомственной организации </a:t>
            </a:r>
            <a:r>
              <a:rPr lang="ru-RU" i="1" dirty="0" smtClean="0">
                <a:solidFill>
                  <a:srgbClr val="FF0000"/>
                </a:solidFill>
              </a:rPr>
              <a:t/>
            </a:r>
            <a:br>
              <a:rPr lang="ru-RU" i="1" dirty="0" smtClean="0">
                <a:solidFill>
                  <a:srgbClr val="FF0000"/>
                </a:solidFill>
              </a:rPr>
            </a:br>
            <a:r>
              <a:rPr lang="ru-RU" i="1" dirty="0" smtClean="0">
                <a:solidFill>
                  <a:srgbClr val="FF0000"/>
                </a:solidFill>
              </a:rPr>
              <a:t>и </a:t>
            </a:r>
            <a:r>
              <a:rPr lang="ru-RU" i="1" dirty="0">
                <a:solidFill>
                  <a:srgbClr val="FF0000"/>
                </a:solidFill>
              </a:rPr>
              <a:t>выявление возможных коррупционных </a:t>
            </a:r>
            <a:r>
              <a:rPr lang="ru-RU" i="1" dirty="0" smtClean="0">
                <a:solidFill>
                  <a:srgbClr val="FF0000"/>
                </a:solidFill>
              </a:rPr>
              <a:t>рисков</a:t>
            </a:r>
          </a:p>
          <a:p>
            <a:pPr algn="just"/>
            <a:r>
              <a:rPr lang="ru-RU" dirty="0"/>
              <a:t/>
            </a:r>
            <a:br>
              <a:rPr lang="ru-RU" dirty="0"/>
            </a:br>
            <a:r>
              <a:rPr lang="ru-RU" dirty="0" smtClean="0"/>
              <a:t>Оценка </a:t>
            </a:r>
            <a:r>
              <a:rPr lang="ru-RU" dirty="0"/>
              <a:t>коррупционных рисков является важнейшим элементом антикоррупционной политики. Она позволяет обеспечить соответствие реализуемых антикоррупционных мероприятий специфике деятельности подведомственной организации и рационально использовать ресурсы, направляемые на проведение работы по профилактике </a:t>
            </a:r>
            <a:r>
              <a:rPr lang="ru-RU" dirty="0" smtClean="0"/>
              <a:t>коррупции. Оценку </a:t>
            </a:r>
            <a:r>
              <a:rPr lang="ru-RU" dirty="0"/>
              <a:t>коррупционных рисков рекомендуется проводить на регулярной основе.</a:t>
            </a:r>
          </a:p>
        </p:txBody>
      </p:sp>
      <p:sp>
        <p:nvSpPr>
          <p:cNvPr id="4" name="Номер слайда 3"/>
          <p:cNvSpPr>
            <a:spLocks noGrp="1"/>
          </p:cNvSpPr>
          <p:nvPr>
            <p:ph type="sldNum" sz="quarter" idx="12"/>
          </p:nvPr>
        </p:nvSpPr>
        <p:spPr/>
        <p:txBody>
          <a:bodyPr/>
          <a:lstStyle/>
          <a:p>
            <a:fld id="{1A006B14-9D5F-4E5E-B85D-CECD0D4EF8D3}" type="slidenum">
              <a:rPr lang="ru-RU" smtClean="0"/>
              <a:t>13</a:t>
            </a:fld>
            <a:endParaRPr lang="ru-RU"/>
          </a:p>
        </p:txBody>
      </p:sp>
    </p:spTree>
    <p:extLst>
      <p:ext uri="{BB962C8B-B14F-4D97-AF65-F5344CB8AC3E}">
        <p14:creationId xmlns:p14="http://schemas.microsoft.com/office/powerpoint/2010/main" val="5336633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836712"/>
            <a:ext cx="8147248" cy="5328592"/>
          </a:xfrm>
        </p:spPr>
        <p:txBody>
          <a:bodyPr>
            <a:normAutofit fontScale="85000" lnSpcReduction="10000"/>
          </a:bodyPr>
          <a:lstStyle/>
          <a:p>
            <a:pPr fontAlgn="base"/>
            <a:r>
              <a:rPr lang="ru-RU" i="1" dirty="0">
                <a:solidFill>
                  <a:srgbClr val="FF0000"/>
                </a:solidFill>
              </a:rPr>
              <a:t>2. Выявление и урегулирование конфликта </a:t>
            </a:r>
            <a:r>
              <a:rPr lang="ru-RU" i="1" dirty="0" smtClean="0">
                <a:solidFill>
                  <a:srgbClr val="FF0000"/>
                </a:solidFill>
              </a:rPr>
              <a:t>интересов</a:t>
            </a:r>
          </a:p>
          <a:p>
            <a:pPr algn="just" fontAlgn="base"/>
            <a:r>
              <a:rPr lang="ru-RU" dirty="0">
                <a:solidFill>
                  <a:srgbClr val="FF0000"/>
                </a:solidFill>
              </a:rPr>
              <a:t/>
            </a:r>
            <a:br>
              <a:rPr lang="ru-RU" dirty="0">
                <a:solidFill>
                  <a:srgbClr val="FF0000"/>
                </a:solidFill>
              </a:rPr>
            </a:br>
            <a:r>
              <a:rPr lang="ru-RU" dirty="0" smtClean="0"/>
              <a:t>Выявление </a:t>
            </a:r>
            <a:r>
              <a:rPr lang="ru-RU" dirty="0"/>
              <a:t>конфликта интересов в деятельности подведомственной организации и ее работников является одним из важных способов предупреждения коррупции. Значительной части коррупционных правонарушений предшествует ситуация, когда работник подведомственной организации уже видит возможность извлечь личную выгоду из недолжного исполнения своих обязанностей, но по тем или иным причинам еще не совершил необходимых для этого действий. Если своевременно зафиксировать этот момент и тем или иным образом склонить работника к должному поведению, можно </a:t>
            </a:r>
            <a:r>
              <a:rPr lang="ru-RU" dirty="0" smtClean="0"/>
              <a:t/>
            </a:r>
            <a:br>
              <a:rPr lang="ru-RU" dirty="0" smtClean="0"/>
            </a:br>
            <a:r>
              <a:rPr lang="ru-RU" dirty="0" smtClean="0"/>
              <a:t>не </a:t>
            </a:r>
            <a:r>
              <a:rPr lang="ru-RU" dirty="0"/>
              <a:t>допустить правонарушения и избежать причинения вреда.</a:t>
            </a:r>
            <a:br>
              <a:rPr lang="ru-RU" dirty="0"/>
            </a:br>
            <a:endParaRPr lang="ru-RU" dirty="0"/>
          </a:p>
          <a:p>
            <a:pPr algn="just"/>
            <a:r>
              <a:rPr lang="ru-RU" dirty="0"/>
              <a:t>Наиболее важно с точки зрения предупреждения коррупционных правонарушений создание такой организационной структуры, </a:t>
            </a:r>
            <a:r>
              <a:rPr lang="ru-RU" dirty="0" smtClean="0"/>
              <a:t/>
            </a:r>
            <a:br>
              <a:rPr lang="ru-RU" dirty="0" smtClean="0"/>
            </a:br>
            <a:r>
              <a:rPr lang="ru-RU" dirty="0" smtClean="0"/>
              <a:t>при </a:t>
            </a:r>
            <a:r>
              <a:rPr lang="ru-RU" dirty="0"/>
              <a:t>которой порядок принятия решений, должностные полномочия </a:t>
            </a:r>
            <a:r>
              <a:rPr lang="ru-RU" dirty="0" smtClean="0"/>
              <a:t/>
            </a:r>
            <a:br>
              <a:rPr lang="ru-RU" dirty="0" smtClean="0"/>
            </a:br>
            <a:r>
              <a:rPr lang="ru-RU" dirty="0" smtClean="0"/>
              <a:t>и </a:t>
            </a:r>
            <a:r>
              <a:rPr lang="ru-RU" dirty="0"/>
              <a:t>сферы влияния сотрудников подведомственной организации </a:t>
            </a:r>
            <a:r>
              <a:rPr lang="ru-RU" dirty="0" smtClean="0"/>
              <a:t/>
            </a:r>
            <a:br>
              <a:rPr lang="ru-RU" dirty="0" smtClean="0"/>
            </a:br>
            <a:r>
              <a:rPr lang="ru-RU" dirty="0" smtClean="0"/>
              <a:t>не </a:t>
            </a:r>
            <a:r>
              <a:rPr lang="ru-RU" dirty="0"/>
              <a:t>способствуют возникновению противоречия собственных интересов сотрудников с интересами подведомственной организации и, тем самым, сводят к минимуму коррупционные риски</a:t>
            </a:r>
          </a:p>
        </p:txBody>
      </p:sp>
      <p:sp>
        <p:nvSpPr>
          <p:cNvPr id="4" name="Номер слайда 3"/>
          <p:cNvSpPr>
            <a:spLocks noGrp="1"/>
          </p:cNvSpPr>
          <p:nvPr>
            <p:ph type="sldNum" sz="quarter" idx="12"/>
          </p:nvPr>
        </p:nvSpPr>
        <p:spPr/>
        <p:txBody>
          <a:bodyPr/>
          <a:lstStyle/>
          <a:p>
            <a:fld id="{1A006B14-9D5F-4E5E-B85D-CECD0D4EF8D3}" type="slidenum">
              <a:rPr lang="ru-RU" smtClean="0"/>
              <a:t>14</a:t>
            </a:fld>
            <a:endParaRPr lang="ru-RU"/>
          </a:p>
        </p:txBody>
      </p:sp>
    </p:spTree>
    <p:extLst>
      <p:ext uri="{BB962C8B-B14F-4D97-AF65-F5344CB8AC3E}">
        <p14:creationId xmlns:p14="http://schemas.microsoft.com/office/powerpoint/2010/main" val="40317997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147248" cy="5577483"/>
          </a:xfrm>
        </p:spPr>
        <p:txBody>
          <a:bodyPr>
            <a:normAutofit/>
          </a:bodyPr>
          <a:lstStyle/>
          <a:p>
            <a:r>
              <a:rPr lang="ru-RU" dirty="0">
                <a:solidFill>
                  <a:srgbClr val="FF0000"/>
                </a:solidFill>
              </a:rPr>
              <a:t>Возможные организационные меры по регулированию </a:t>
            </a:r>
            <a:r>
              <a:rPr lang="ru-RU" dirty="0" smtClean="0">
                <a:solidFill>
                  <a:srgbClr val="FF0000"/>
                </a:solidFill>
              </a:rPr>
              <a:t/>
            </a:r>
            <a:br>
              <a:rPr lang="ru-RU" dirty="0" smtClean="0">
                <a:solidFill>
                  <a:srgbClr val="FF0000"/>
                </a:solidFill>
              </a:rPr>
            </a:br>
            <a:r>
              <a:rPr lang="ru-RU" dirty="0" smtClean="0">
                <a:solidFill>
                  <a:srgbClr val="FF0000"/>
                </a:solidFill>
              </a:rPr>
              <a:t>и </a:t>
            </a:r>
            <a:r>
              <a:rPr lang="ru-RU" dirty="0">
                <a:solidFill>
                  <a:srgbClr val="FF0000"/>
                </a:solidFill>
              </a:rPr>
              <a:t>предотвращению конфликта интересов.</a:t>
            </a:r>
            <a:br>
              <a:rPr lang="ru-RU" dirty="0">
                <a:solidFill>
                  <a:srgbClr val="FF0000"/>
                </a:solidFill>
              </a:rPr>
            </a:br>
            <a:r>
              <a:rPr lang="ru-RU" dirty="0"/>
              <a:t/>
            </a:r>
            <a:br>
              <a:rPr lang="ru-RU" dirty="0"/>
            </a:br>
            <a:r>
              <a:rPr lang="ru-RU" dirty="0"/>
              <a:t>С целью регулирования и предотвращения конфликта интересов в деятельности своих работников (а значит и возможных негативных последствий конфликта интересов для подведомственной организации) подведомственной организации целесообразно принятие </a:t>
            </a:r>
            <a:r>
              <a:rPr lang="ru-RU" dirty="0">
                <a:solidFill>
                  <a:srgbClr val="FF0000"/>
                </a:solidFill>
              </a:rPr>
              <a:t>положения </a:t>
            </a:r>
            <a:r>
              <a:rPr lang="ru-RU" dirty="0" smtClean="0">
                <a:solidFill>
                  <a:srgbClr val="FF0000"/>
                </a:solidFill>
              </a:rPr>
              <a:t/>
            </a:r>
            <a:br>
              <a:rPr lang="ru-RU" dirty="0" smtClean="0">
                <a:solidFill>
                  <a:srgbClr val="FF0000"/>
                </a:solidFill>
              </a:rPr>
            </a:br>
            <a:r>
              <a:rPr lang="ru-RU" dirty="0" smtClean="0">
                <a:solidFill>
                  <a:srgbClr val="FF0000"/>
                </a:solidFill>
              </a:rPr>
              <a:t>о </a:t>
            </a:r>
            <a:r>
              <a:rPr lang="ru-RU" dirty="0">
                <a:solidFill>
                  <a:srgbClr val="FF0000"/>
                </a:solidFill>
              </a:rPr>
              <a:t>конфликте интересов.</a:t>
            </a:r>
            <a:br>
              <a:rPr lang="ru-RU" dirty="0">
                <a:solidFill>
                  <a:srgbClr val="FF0000"/>
                </a:solidFill>
              </a:rPr>
            </a:br>
            <a:r>
              <a:rPr lang="ru-RU" dirty="0">
                <a:solidFill>
                  <a:srgbClr val="FF0000"/>
                </a:solidFill>
              </a:rPr>
              <a:t/>
            </a:r>
            <a:br>
              <a:rPr lang="ru-RU" dirty="0">
                <a:solidFill>
                  <a:srgbClr val="FF0000"/>
                </a:solidFill>
              </a:rPr>
            </a:br>
            <a:r>
              <a:rPr lang="ru-RU" dirty="0">
                <a:solidFill>
                  <a:srgbClr val="FF0000"/>
                </a:solidFill>
              </a:rPr>
              <a:t>Положение о конфликте интересов</a:t>
            </a:r>
            <a:r>
              <a:rPr lang="ru-RU" dirty="0"/>
              <a:t> - это внутренний документ подведомственной организации, устанавливающий порядок выявления и урегулирования конфликтов интересов, возникающих у работников подведомственной организации </a:t>
            </a:r>
            <a:r>
              <a:rPr lang="ru-RU" dirty="0" smtClean="0"/>
              <a:t/>
            </a:r>
            <a:br>
              <a:rPr lang="ru-RU" dirty="0" smtClean="0"/>
            </a:br>
            <a:r>
              <a:rPr lang="ru-RU" dirty="0" smtClean="0"/>
              <a:t>в </a:t>
            </a:r>
            <a:r>
              <a:rPr lang="ru-RU" dirty="0"/>
              <a:t>ходе выполнения ими трудовых обязанностей.</a:t>
            </a:r>
          </a:p>
        </p:txBody>
      </p:sp>
      <p:sp>
        <p:nvSpPr>
          <p:cNvPr id="4" name="Номер слайда 3"/>
          <p:cNvSpPr>
            <a:spLocks noGrp="1"/>
          </p:cNvSpPr>
          <p:nvPr>
            <p:ph type="sldNum" sz="quarter" idx="12"/>
          </p:nvPr>
        </p:nvSpPr>
        <p:spPr/>
        <p:txBody>
          <a:bodyPr/>
          <a:lstStyle/>
          <a:p>
            <a:fld id="{1A006B14-9D5F-4E5E-B85D-CECD0D4EF8D3}" type="slidenum">
              <a:rPr lang="ru-RU" smtClean="0"/>
              <a:t>15</a:t>
            </a:fld>
            <a:endParaRPr lang="ru-RU"/>
          </a:p>
        </p:txBody>
      </p:sp>
    </p:spTree>
    <p:extLst>
      <p:ext uri="{BB962C8B-B14F-4D97-AF65-F5344CB8AC3E}">
        <p14:creationId xmlns:p14="http://schemas.microsoft.com/office/powerpoint/2010/main" val="15623480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147248" cy="5976664"/>
          </a:xfrm>
        </p:spPr>
        <p:txBody>
          <a:bodyPr>
            <a:normAutofit fontScale="85000" lnSpcReduction="10000"/>
          </a:bodyPr>
          <a:lstStyle/>
          <a:p>
            <a:r>
              <a:rPr lang="ru-RU" u="sng" dirty="0">
                <a:solidFill>
                  <a:srgbClr val="FF0000"/>
                </a:solidFill>
              </a:rPr>
              <a:t>При разработке положения о конфликте интересов рекомендуется обратить внимание на включение в него следующих аспектов</a:t>
            </a:r>
            <a:r>
              <a:rPr lang="ru-RU" u="sng" dirty="0" smtClean="0">
                <a:solidFill>
                  <a:srgbClr val="FF0000"/>
                </a:solidFill>
              </a:rPr>
              <a:t>:</a:t>
            </a:r>
          </a:p>
          <a:p>
            <a:pPr fontAlgn="base"/>
            <a:r>
              <a:rPr lang="ru-RU" i="1" dirty="0" smtClean="0"/>
              <a:t>- цели </a:t>
            </a:r>
            <a:r>
              <a:rPr lang="ru-RU" i="1" dirty="0"/>
              <a:t>и задачи положения о конфликте интересов;</a:t>
            </a:r>
            <a:br>
              <a:rPr lang="ru-RU" i="1" dirty="0"/>
            </a:br>
            <a:r>
              <a:rPr lang="ru-RU" i="1" dirty="0"/>
              <a:t/>
            </a:r>
            <a:br>
              <a:rPr lang="ru-RU" i="1" dirty="0"/>
            </a:br>
            <a:r>
              <a:rPr lang="ru-RU" i="1" dirty="0"/>
              <a:t>- используемые в положении понятия и определения;</a:t>
            </a:r>
            <a:br>
              <a:rPr lang="ru-RU" i="1" dirty="0"/>
            </a:br>
            <a:r>
              <a:rPr lang="ru-RU" i="1" dirty="0"/>
              <a:t/>
            </a:r>
            <a:br>
              <a:rPr lang="ru-RU" i="1" dirty="0"/>
            </a:br>
            <a:r>
              <a:rPr lang="ru-RU" i="1" dirty="0"/>
              <a:t>- круг лиц, попадающих под действие положения;</a:t>
            </a:r>
            <a:br>
              <a:rPr lang="ru-RU" i="1" dirty="0"/>
            </a:br>
            <a:r>
              <a:rPr lang="ru-RU" i="1" dirty="0"/>
              <a:t/>
            </a:r>
            <a:br>
              <a:rPr lang="ru-RU" i="1" dirty="0"/>
            </a:br>
            <a:r>
              <a:rPr lang="ru-RU" i="1" dirty="0"/>
              <a:t>- основные принципы управления конфликтом интересов </a:t>
            </a:r>
            <a:r>
              <a:rPr lang="ru-RU" i="1" dirty="0" smtClean="0"/>
              <a:t/>
            </a:r>
            <a:br>
              <a:rPr lang="ru-RU" i="1" dirty="0" smtClean="0"/>
            </a:br>
            <a:r>
              <a:rPr lang="ru-RU" i="1" dirty="0" smtClean="0"/>
              <a:t>в </a:t>
            </a:r>
            <a:r>
              <a:rPr lang="ru-RU" i="1" dirty="0"/>
              <a:t>подведомственной организации;</a:t>
            </a:r>
            <a:br>
              <a:rPr lang="ru-RU" i="1" dirty="0"/>
            </a:br>
            <a:r>
              <a:rPr lang="ru-RU" i="1" dirty="0"/>
              <a:t/>
            </a:r>
            <a:br>
              <a:rPr lang="ru-RU" i="1" dirty="0"/>
            </a:br>
            <a:r>
              <a:rPr lang="ru-RU" i="1" dirty="0"/>
              <a:t>- порядок раскрытия конфликта интересов работником подведомственной организации и порядок его урегулирования, </a:t>
            </a:r>
            <a:r>
              <a:rPr lang="ru-RU" i="1" dirty="0" smtClean="0"/>
              <a:t/>
            </a:r>
            <a:br>
              <a:rPr lang="ru-RU" i="1" dirty="0" smtClean="0"/>
            </a:br>
            <a:r>
              <a:rPr lang="ru-RU" i="1" dirty="0" smtClean="0"/>
              <a:t>в </a:t>
            </a:r>
            <a:r>
              <a:rPr lang="ru-RU" i="1" dirty="0"/>
              <a:t>том числе возможные способы разрешения возникшего конфликта интересов;</a:t>
            </a:r>
            <a:br>
              <a:rPr lang="ru-RU" i="1" dirty="0"/>
            </a:br>
            <a:r>
              <a:rPr lang="ru-RU" i="1" dirty="0"/>
              <a:t/>
            </a:r>
            <a:br>
              <a:rPr lang="ru-RU" i="1" dirty="0"/>
            </a:br>
            <a:r>
              <a:rPr lang="ru-RU" i="1" dirty="0"/>
              <a:t>- обязанности работников в связи с раскрытием </a:t>
            </a:r>
            <a:r>
              <a:rPr lang="ru-RU" i="1" dirty="0" smtClean="0"/>
              <a:t/>
            </a:r>
            <a:br>
              <a:rPr lang="ru-RU" i="1" dirty="0" smtClean="0"/>
            </a:br>
            <a:r>
              <a:rPr lang="ru-RU" i="1" dirty="0" smtClean="0"/>
              <a:t>и </a:t>
            </a:r>
            <a:r>
              <a:rPr lang="ru-RU" i="1" dirty="0"/>
              <a:t>урегулированием конфликта интересов</a:t>
            </a:r>
            <a:r>
              <a:rPr lang="ru-RU" i="1" dirty="0" smtClean="0"/>
              <a:t>;</a:t>
            </a:r>
            <a:endParaRPr lang="ru-RU" i="1" dirty="0"/>
          </a:p>
          <a:p>
            <a:r>
              <a:rPr lang="ru-RU" i="1" dirty="0"/>
              <a:t>- определение лиц, ответственных за прием сведений </a:t>
            </a:r>
            <a:r>
              <a:rPr lang="ru-RU" i="1" dirty="0" smtClean="0"/>
              <a:t/>
            </a:r>
            <a:br>
              <a:rPr lang="ru-RU" i="1" dirty="0" smtClean="0"/>
            </a:br>
            <a:r>
              <a:rPr lang="ru-RU" i="1" dirty="0" smtClean="0"/>
              <a:t>о </a:t>
            </a:r>
            <a:r>
              <a:rPr lang="ru-RU" i="1" dirty="0"/>
              <a:t>возникшем конфликте интересов и рассмотрение этих сведений;</a:t>
            </a:r>
            <a:br>
              <a:rPr lang="ru-RU" i="1" dirty="0"/>
            </a:br>
            <a:r>
              <a:rPr lang="ru-RU" i="1" dirty="0"/>
              <a:t/>
            </a:r>
            <a:br>
              <a:rPr lang="ru-RU" i="1" dirty="0"/>
            </a:br>
            <a:r>
              <a:rPr lang="ru-RU" i="1" dirty="0"/>
              <a:t>- ответственность работников за несоблюдение положения </a:t>
            </a:r>
            <a:r>
              <a:rPr lang="ru-RU" i="1" dirty="0" smtClean="0"/>
              <a:t/>
            </a:r>
            <a:br>
              <a:rPr lang="ru-RU" i="1" dirty="0" smtClean="0"/>
            </a:br>
            <a:r>
              <a:rPr lang="ru-RU" i="1" dirty="0" smtClean="0"/>
              <a:t>о </a:t>
            </a:r>
            <a:r>
              <a:rPr lang="ru-RU" i="1" dirty="0"/>
              <a:t>конфликте интересов.</a:t>
            </a:r>
            <a:endParaRPr lang="ru-RU" i="1" dirty="0">
              <a:solidFill>
                <a:srgbClr val="FF0000"/>
              </a:solidFill>
            </a:endParaRPr>
          </a:p>
        </p:txBody>
      </p:sp>
      <p:sp>
        <p:nvSpPr>
          <p:cNvPr id="4" name="Номер слайда 3"/>
          <p:cNvSpPr>
            <a:spLocks noGrp="1"/>
          </p:cNvSpPr>
          <p:nvPr>
            <p:ph type="sldNum" sz="quarter" idx="12"/>
          </p:nvPr>
        </p:nvSpPr>
        <p:spPr/>
        <p:txBody>
          <a:bodyPr/>
          <a:lstStyle/>
          <a:p>
            <a:fld id="{1A006B14-9D5F-4E5E-B85D-CECD0D4EF8D3}" type="slidenum">
              <a:rPr lang="ru-RU" smtClean="0"/>
              <a:t>16</a:t>
            </a:fld>
            <a:endParaRPr lang="ru-RU"/>
          </a:p>
        </p:txBody>
      </p:sp>
    </p:spTree>
    <p:extLst>
      <p:ext uri="{BB962C8B-B14F-4D97-AF65-F5344CB8AC3E}">
        <p14:creationId xmlns:p14="http://schemas.microsoft.com/office/powerpoint/2010/main" val="22151735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764704"/>
            <a:ext cx="8280920" cy="5184576"/>
          </a:xfrm>
        </p:spPr>
        <p:txBody>
          <a:bodyPr>
            <a:normAutofit fontScale="62500" lnSpcReduction="20000"/>
          </a:bodyPr>
          <a:lstStyle/>
          <a:p>
            <a:pPr fontAlgn="base"/>
            <a:r>
              <a:rPr lang="ru-RU" dirty="0">
                <a:solidFill>
                  <a:srgbClr val="FF0000"/>
                </a:solidFill>
              </a:rPr>
              <a:t>3</a:t>
            </a:r>
            <a:r>
              <a:rPr lang="ru-RU" dirty="0" smtClean="0">
                <a:solidFill>
                  <a:srgbClr val="FF0000"/>
                </a:solidFill>
              </a:rPr>
              <a:t>. </a:t>
            </a:r>
            <a:r>
              <a:rPr lang="ru-RU" dirty="0">
                <a:solidFill>
                  <a:srgbClr val="FF0000"/>
                </a:solidFill>
              </a:rPr>
              <a:t>Информирование об антикоррупционной деятельности подведомственной организации</a:t>
            </a:r>
          </a:p>
          <a:p>
            <a:r>
              <a:rPr lang="ru-RU" dirty="0"/>
              <a:t/>
            </a:r>
            <a:br>
              <a:rPr lang="ru-RU" dirty="0"/>
            </a:br>
            <a:r>
              <a:rPr lang="ru-RU" dirty="0"/>
              <a:t>Информирование об антикоррупционной деятельности подведомственной организации может быть внутренним и внешним. </a:t>
            </a:r>
            <a:endParaRPr lang="ru-RU" dirty="0" smtClean="0"/>
          </a:p>
          <a:p>
            <a:r>
              <a:rPr lang="ru-RU" dirty="0" smtClean="0"/>
              <a:t>Внутреннее </a:t>
            </a:r>
            <a:r>
              <a:rPr lang="ru-RU" dirty="0"/>
              <a:t>информирование ориентированно на работников подведомственной организации </a:t>
            </a:r>
            <a:r>
              <a:rPr lang="ru-RU" dirty="0" smtClean="0"/>
              <a:t/>
            </a:r>
            <a:br>
              <a:rPr lang="ru-RU" dirty="0" smtClean="0"/>
            </a:br>
            <a:r>
              <a:rPr lang="ru-RU" dirty="0" smtClean="0"/>
              <a:t>с </a:t>
            </a:r>
            <a:r>
              <a:rPr lang="ru-RU" dirty="0"/>
              <a:t>целью ознакомления с их обязанностями и ответственностью в области коррупционных правонарушений, порядком работы по предупреждению, выявлению </a:t>
            </a:r>
            <a:r>
              <a:rPr lang="ru-RU" dirty="0" smtClean="0"/>
              <a:t/>
            </a:r>
            <a:br>
              <a:rPr lang="ru-RU" dirty="0" smtClean="0"/>
            </a:br>
            <a:r>
              <a:rPr lang="ru-RU" dirty="0" smtClean="0"/>
              <a:t>и </a:t>
            </a:r>
            <a:r>
              <a:rPr lang="ru-RU" dirty="0"/>
              <a:t>борьбе с коррупционными нарушениями, а также внутренними локальными актами. Такое информирование может носить разовый и периодический характер. </a:t>
            </a:r>
            <a:endParaRPr lang="ru-RU" dirty="0" smtClean="0"/>
          </a:p>
          <a:p>
            <a:r>
              <a:rPr lang="ru-RU" dirty="0" smtClean="0"/>
              <a:t>Разовое </a:t>
            </a:r>
            <a:r>
              <a:rPr lang="ru-RU" dirty="0"/>
              <a:t>информирование производится при приеме на работе, переводе на другую должность, принятия нового локального акта или изменения ранее действующего, возникновения ситуации, попадающей под регулирование антикоррупционного законодательства.</a:t>
            </a:r>
            <a:br>
              <a:rPr lang="ru-RU" dirty="0"/>
            </a:br>
            <a:r>
              <a:rPr lang="ru-RU" dirty="0"/>
              <a:t/>
            </a:r>
            <a:br>
              <a:rPr lang="ru-RU" dirty="0"/>
            </a:br>
            <a:r>
              <a:rPr lang="ru-RU" dirty="0"/>
              <a:t>Периодическое информирование возможно в рамках проводимых подведомственной организацией обучающих мероприятий.</a:t>
            </a:r>
            <a:br>
              <a:rPr lang="ru-RU" dirty="0"/>
            </a:br>
            <a:r>
              <a:rPr lang="ru-RU" dirty="0"/>
              <a:t/>
            </a:r>
            <a:br>
              <a:rPr lang="ru-RU" dirty="0"/>
            </a:br>
            <a:r>
              <a:rPr lang="ru-RU" dirty="0"/>
              <a:t>Информирование работников может производиться посредством размещения информации </a:t>
            </a:r>
            <a:r>
              <a:rPr lang="ru-RU" dirty="0" smtClean="0"/>
              <a:t/>
            </a:r>
            <a:br>
              <a:rPr lang="ru-RU" dirty="0" smtClean="0"/>
            </a:br>
            <a:r>
              <a:rPr lang="ru-RU" dirty="0" smtClean="0"/>
              <a:t>в </a:t>
            </a:r>
            <a:r>
              <a:rPr lang="ru-RU" dirty="0"/>
              <a:t>общедоступных местах, в том числе на электронных ресурсах подведомственной организации, индивидуального информирования под роспись работников подведомственной организации.</a:t>
            </a:r>
            <a:br>
              <a:rPr lang="ru-RU" dirty="0"/>
            </a:br>
            <a:r>
              <a:rPr lang="ru-RU" dirty="0"/>
              <a:t/>
            </a:r>
            <a:br>
              <a:rPr lang="ru-RU" dirty="0"/>
            </a:br>
            <a:r>
              <a:rPr lang="ru-RU" dirty="0"/>
              <a:t>Наиболее эффективным способом закрепления и ознакомления работников с обязанностями </a:t>
            </a:r>
            <a:r>
              <a:rPr lang="ru-RU" dirty="0" smtClean="0"/>
              <a:t/>
            </a:r>
            <a:br>
              <a:rPr lang="ru-RU" dirty="0" smtClean="0"/>
            </a:br>
            <a:r>
              <a:rPr lang="ru-RU" dirty="0" smtClean="0"/>
              <a:t>в </a:t>
            </a:r>
            <a:r>
              <a:rPr lang="ru-RU" dirty="0"/>
              <a:t>области антикоррупционной деятельности является закрепление соответствующих положений в трудовых договорах с работниками.</a:t>
            </a:r>
            <a:br>
              <a:rPr lang="ru-RU" dirty="0"/>
            </a:br>
            <a:r>
              <a:rPr lang="ru-RU" dirty="0"/>
              <a:t/>
            </a:r>
            <a:br>
              <a:rPr lang="ru-RU" dirty="0"/>
            </a:br>
            <a:r>
              <a:rPr lang="ru-RU" dirty="0"/>
              <a:t>Обязанности работников подведомственной организации в связи с предупреждением </a:t>
            </a:r>
            <a:r>
              <a:rPr lang="ru-RU" dirty="0" smtClean="0"/>
              <a:t/>
            </a:r>
            <a:br>
              <a:rPr lang="ru-RU" dirty="0" smtClean="0"/>
            </a:br>
            <a:r>
              <a:rPr lang="ru-RU" dirty="0" smtClean="0"/>
              <a:t>и </a:t>
            </a:r>
            <a:r>
              <a:rPr lang="ru-RU" dirty="0"/>
              <a:t>противодействием коррупции могут быть общими для всех сотрудников подведомственной организации или специальными, то есть устанавливаться для отдельных категорий работников.</a:t>
            </a:r>
          </a:p>
        </p:txBody>
      </p:sp>
      <p:sp>
        <p:nvSpPr>
          <p:cNvPr id="4" name="Номер слайда 3"/>
          <p:cNvSpPr>
            <a:spLocks noGrp="1"/>
          </p:cNvSpPr>
          <p:nvPr>
            <p:ph type="sldNum" sz="quarter" idx="12"/>
          </p:nvPr>
        </p:nvSpPr>
        <p:spPr/>
        <p:txBody>
          <a:bodyPr/>
          <a:lstStyle/>
          <a:p>
            <a:fld id="{1A006B14-9D5F-4E5E-B85D-CECD0D4EF8D3}" type="slidenum">
              <a:rPr lang="ru-RU" smtClean="0"/>
              <a:t>17</a:t>
            </a:fld>
            <a:endParaRPr lang="ru-RU"/>
          </a:p>
        </p:txBody>
      </p:sp>
    </p:spTree>
    <p:extLst>
      <p:ext uri="{BB962C8B-B14F-4D97-AF65-F5344CB8AC3E}">
        <p14:creationId xmlns:p14="http://schemas.microsoft.com/office/powerpoint/2010/main" val="27447164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147248" cy="5721499"/>
          </a:xfrm>
        </p:spPr>
        <p:txBody>
          <a:bodyPr>
            <a:normAutofit fontScale="70000" lnSpcReduction="20000"/>
          </a:bodyPr>
          <a:lstStyle/>
          <a:p>
            <a:r>
              <a:rPr lang="ru-RU" dirty="0">
                <a:solidFill>
                  <a:srgbClr val="FF0000"/>
                </a:solidFill>
              </a:rPr>
              <a:t>Примерами общих обязанностей работников в связи с предупреждением и противодействием коррупции могут быть следующие:</a:t>
            </a:r>
            <a:br>
              <a:rPr lang="ru-RU" dirty="0">
                <a:solidFill>
                  <a:srgbClr val="FF0000"/>
                </a:solidFill>
              </a:rPr>
            </a:br>
            <a:r>
              <a:rPr lang="ru-RU" dirty="0"/>
              <a:t/>
            </a:r>
            <a:br>
              <a:rPr lang="ru-RU" dirty="0"/>
            </a:br>
            <a:r>
              <a:rPr lang="ru-RU" dirty="0"/>
              <a:t>- воздерживаться от совершения и (или) участия в совершении коррупционных правонарушений в интересах или от имени подведомственной организации;</a:t>
            </a:r>
            <a:br>
              <a:rPr lang="ru-RU" dirty="0"/>
            </a:br>
            <a:r>
              <a:rPr lang="ru-RU" dirty="0"/>
              <a:t/>
            </a:r>
            <a:br>
              <a:rPr lang="ru-RU" dirty="0"/>
            </a:br>
            <a:r>
              <a:rPr lang="ru-RU" dirty="0"/>
              <a:t>- воздерживаться от поведения, которое может быть истолковано окружающими как готовность совершить или участвовать в совершении коррупционного правонарушения в интересах или от имени подведомственной организации;</a:t>
            </a:r>
            <a:br>
              <a:rPr lang="ru-RU" dirty="0"/>
            </a:br>
            <a:r>
              <a:rPr lang="ru-RU" dirty="0"/>
              <a:t/>
            </a:r>
            <a:br>
              <a:rPr lang="ru-RU" dirty="0"/>
            </a:br>
            <a:r>
              <a:rPr lang="ru-RU" dirty="0"/>
              <a:t>- незамедлительно информировать непосредственного руководителя/лицо, ответственное за реализацию антикоррупционной политики/руководство подведомственной организации о случаях склонения работника к совершению коррупционных правонарушений;</a:t>
            </a:r>
            <a:br>
              <a:rPr lang="ru-RU" dirty="0"/>
            </a:br>
            <a:r>
              <a:rPr lang="ru-RU" dirty="0"/>
              <a:t/>
            </a:r>
            <a:br>
              <a:rPr lang="ru-RU" dirty="0"/>
            </a:br>
            <a:r>
              <a:rPr lang="ru-RU" dirty="0"/>
              <a:t>- незамедлительно информировать непосредственного начальника/лицо, ответственное за реализацию антикоррупционной политики/руководство подведомственной организации о ставшей известной работнику информации о случаях совершения коррупционных правонарушений другими работниками, контрагентами подведомственной организации или иными лицами;</a:t>
            </a:r>
            <a:br>
              <a:rPr lang="ru-RU" dirty="0"/>
            </a:br>
            <a:r>
              <a:rPr lang="ru-RU" dirty="0"/>
              <a:t/>
            </a:r>
            <a:br>
              <a:rPr lang="ru-RU" dirty="0"/>
            </a:br>
            <a:r>
              <a:rPr lang="ru-RU" dirty="0"/>
              <a:t>- сообщить непосредственному начальнику или иному ответственному лицу о возможности возникновения либо возникшем у работника конфликте интересов;</a:t>
            </a:r>
            <a:br>
              <a:rPr lang="ru-RU" dirty="0"/>
            </a:br>
            <a:r>
              <a:rPr lang="ru-RU" dirty="0"/>
              <a:t/>
            </a:r>
            <a:br>
              <a:rPr lang="ru-RU" dirty="0"/>
            </a:br>
            <a:r>
              <a:rPr lang="ru-RU" dirty="0"/>
              <a:t>- отказываться от получения в связи с исполнением должностных обязанностей вознаграждения от физических и юридических лиц (подарки, денежное вознаграждение, ссуды, услуги, оплату развлечений, отдыха, транспортных расходов и иные вознаграждения).</a:t>
            </a:r>
            <a:br>
              <a:rPr lang="ru-RU" dirty="0"/>
            </a:br>
            <a:r>
              <a:rPr lang="ru-RU" dirty="0"/>
              <a:t/>
            </a:r>
            <a:br>
              <a:rPr lang="ru-RU" dirty="0"/>
            </a:br>
            <a:r>
              <a:rPr lang="ru-RU" dirty="0">
                <a:solidFill>
                  <a:srgbClr val="FF0000"/>
                </a:solidFill>
              </a:rPr>
              <a:t>Специальные обязанности могут быть обусловлены спецификой деятельности подведомственных организаций.</a:t>
            </a:r>
          </a:p>
        </p:txBody>
      </p:sp>
      <p:sp>
        <p:nvSpPr>
          <p:cNvPr id="4" name="Номер слайда 3"/>
          <p:cNvSpPr>
            <a:spLocks noGrp="1"/>
          </p:cNvSpPr>
          <p:nvPr>
            <p:ph type="sldNum" sz="quarter" idx="12"/>
          </p:nvPr>
        </p:nvSpPr>
        <p:spPr/>
        <p:txBody>
          <a:bodyPr/>
          <a:lstStyle/>
          <a:p>
            <a:fld id="{1A006B14-9D5F-4E5E-B85D-CECD0D4EF8D3}" type="slidenum">
              <a:rPr lang="ru-RU" smtClean="0"/>
              <a:t>18</a:t>
            </a:fld>
            <a:endParaRPr lang="ru-RU"/>
          </a:p>
        </p:txBody>
      </p:sp>
    </p:spTree>
    <p:extLst>
      <p:ext uri="{BB962C8B-B14F-4D97-AF65-F5344CB8AC3E}">
        <p14:creationId xmlns:p14="http://schemas.microsoft.com/office/powerpoint/2010/main" val="13061155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147248" cy="5832648"/>
          </a:xfrm>
        </p:spPr>
        <p:txBody>
          <a:bodyPr>
            <a:normAutofit fontScale="70000" lnSpcReduction="20000"/>
          </a:bodyPr>
          <a:lstStyle/>
          <a:p>
            <a:r>
              <a:rPr lang="ru-RU" dirty="0" smtClean="0">
                <a:solidFill>
                  <a:srgbClr val="FF0000"/>
                </a:solidFill>
              </a:rPr>
              <a:t>4. Обучение </a:t>
            </a:r>
            <a:r>
              <a:rPr lang="ru-RU" dirty="0">
                <a:solidFill>
                  <a:srgbClr val="FF0000"/>
                </a:solidFill>
              </a:rPr>
              <a:t>работников подведомственных организаций</a:t>
            </a:r>
            <a:br>
              <a:rPr lang="ru-RU" dirty="0">
                <a:solidFill>
                  <a:srgbClr val="FF0000"/>
                </a:solidFill>
              </a:rPr>
            </a:br>
            <a:r>
              <a:rPr lang="ru-RU" dirty="0">
                <a:solidFill>
                  <a:srgbClr val="FF0000"/>
                </a:solidFill>
              </a:rPr>
              <a:t/>
            </a:r>
            <a:br>
              <a:rPr lang="ru-RU" dirty="0">
                <a:solidFill>
                  <a:srgbClr val="FF0000"/>
                </a:solidFill>
              </a:rPr>
            </a:br>
            <a:r>
              <a:rPr lang="ru-RU" dirty="0"/>
              <a:t>При организации обучения работников по вопросам профилактики и противодействия коррупции необходимо учитывать цели и задачи обучения, категорию обучаемых, вид обучения в зависимости от времени его проведения.</a:t>
            </a:r>
            <a:br>
              <a:rPr lang="ru-RU" dirty="0"/>
            </a:br>
            <a:r>
              <a:rPr lang="ru-RU" dirty="0"/>
              <a:t/>
            </a:r>
            <a:br>
              <a:rPr lang="ru-RU" dirty="0"/>
            </a:br>
            <a:r>
              <a:rPr lang="ru-RU" dirty="0"/>
              <a:t>Цели и задачи обучения определяют тематику и форму занятий. Обучение может, в частности, проводится по следующей тематике:</a:t>
            </a:r>
            <a:br>
              <a:rPr lang="ru-RU" dirty="0"/>
            </a:br>
            <a:r>
              <a:rPr lang="ru-RU" dirty="0"/>
              <a:t/>
            </a:r>
            <a:br>
              <a:rPr lang="ru-RU" dirty="0"/>
            </a:br>
            <a:r>
              <a:rPr lang="ru-RU" dirty="0"/>
              <a:t>- коррупция в государственном и частном секторах экономики (теоретическая);</a:t>
            </a:r>
            <a:br>
              <a:rPr lang="ru-RU" dirty="0"/>
            </a:br>
            <a:r>
              <a:rPr lang="ru-RU" dirty="0"/>
              <a:t/>
            </a:r>
            <a:br>
              <a:rPr lang="ru-RU" dirty="0"/>
            </a:br>
            <a:r>
              <a:rPr lang="ru-RU" dirty="0"/>
              <a:t>- юридическая ответственность за совершение коррупционных правонарушений;</a:t>
            </a:r>
            <a:br>
              <a:rPr lang="ru-RU" dirty="0"/>
            </a:br>
            <a:r>
              <a:rPr lang="ru-RU" dirty="0"/>
              <a:t/>
            </a:r>
            <a:br>
              <a:rPr lang="ru-RU" dirty="0"/>
            </a:br>
            <a:r>
              <a:rPr lang="ru-RU" dirty="0"/>
              <a:t>- ознакомление с требованиями законодательства и внутренними документами подведомственной организации по вопросам противодействия коррупции и порядком их применения в деятельности организации (прикладная);</a:t>
            </a:r>
            <a:br>
              <a:rPr lang="ru-RU" dirty="0"/>
            </a:br>
            <a:r>
              <a:rPr lang="ru-RU" dirty="0"/>
              <a:t/>
            </a:r>
            <a:br>
              <a:rPr lang="ru-RU" dirty="0"/>
            </a:br>
            <a:r>
              <a:rPr lang="ru-RU" dirty="0"/>
              <a:t>- выявление и разрешение конфликта интересов при выполнении трудовых обязанностей (прикладная);</a:t>
            </a:r>
            <a:br>
              <a:rPr lang="ru-RU" dirty="0"/>
            </a:br>
            <a:r>
              <a:rPr lang="ru-RU" dirty="0"/>
              <a:t/>
            </a:r>
            <a:br>
              <a:rPr lang="ru-RU" dirty="0"/>
            </a:br>
            <a:r>
              <a:rPr lang="ru-RU" dirty="0"/>
              <a:t>- выявление коррупционных рисков и критических точек в работе подведомственной организации (прикладная);</a:t>
            </a:r>
            <a:br>
              <a:rPr lang="ru-RU" dirty="0"/>
            </a:br>
            <a:r>
              <a:rPr lang="ru-RU" dirty="0"/>
              <a:t/>
            </a:r>
            <a:br>
              <a:rPr lang="ru-RU" dirty="0"/>
            </a:br>
            <a:r>
              <a:rPr lang="ru-RU" dirty="0"/>
              <a:t>- поведение в ситуациях коррупционного риска, в частности в случаях вымогательства взятки со стороны должностных лиц государственных и муниципальных, иных организаций;</a:t>
            </a:r>
            <a:br>
              <a:rPr lang="ru-RU" dirty="0"/>
            </a:br>
            <a:r>
              <a:rPr lang="ru-RU" dirty="0"/>
              <a:t/>
            </a:r>
            <a:br>
              <a:rPr lang="ru-RU" dirty="0"/>
            </a:br>
            <a:r>
              <a:rPr lang="ru-RU" dirty="0"/>
              <a:t>- взаимодействие с правоохранительными органами по вопросам профилактики и противодействия коррупции (прикладная).</a:t>
            </a:r>
            <a:br>
              <a:rPr lang="ru-RU" dirty="0"/>
            </a:br>
            <a:endParaRPr lang="ru-RU" dirty="0"/>
          </a:p>
        </p:txBody>
      </p:sp>
      <p:sp>
        <p:nvSpPr>
          <p:cNvPr id="4" name="Номер слайда 3"/>
          <p:cNvSpPr>
            <a:spLocks noGrp="1"/>
          </p:cNvSpPr>
          <p:nvPr>
            <p:ph type="sldNum" sz="quarter" idx="12"/>
          </p:nvPr>
        </p:nvSpPr>
        <p:spPr/>
        <p:txBody>
          <a:bodyPr/>
          <a:lstStyle/>
          <a:p>
            <a:fld id="{1A006B14-9D5F-4E5E-B85D-CECD0D4EF8D3}" type="slidenum">
              <a:rPr lang="ru-RU" smtClean="0"/>
              <a:t>19</a:t>
            </a:fld>
            <a:endParaRPr lang="ru-RU"/>
          </a:p>
        </p:txBody>
      </p:sp>
    </p:spTree>
    <p:extLst>
      <p:ext uri="{BB962C8B-B14F-4D97-AF65-F5344CB8AC3E}">
        <p14:creationId xmlns:p14="http://schemas.microsoft.com/office/powerpoint/2010/main" val="3591992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19256" cy="864096"/>
          </a:xfrm>
        </p:spPr>
        <p:txBody>
          <a:bodyPr>
            <a:normAutofit fontScale="90000"/>
          </a:bodyPr>
          <a:lstStyle/>
          <a:p>
            <a:pPr algn="ctr"/>
            <a:r>
              <a:rPr lang="en-US" sz="2400" dirty="0" smtClean="0"/>
              <a:t/>
            </a:r>
            <a:br>
              <a:rPr lang="en-US" sz="2400" dirty="0" smtClean="0"/>
            </a:br>
            <a:r>
              <a:rPr lang="en-US" sz="2400" dirty="0"/>
              <a:t/>
            </a:r>
            <a:br>
              <a:rPr lang="en-US" sz="2400" dirty="0"/>
            </a:br>
            <a:r>
              <a:rPr lang="en-US" sz="2400" dirty="0" err="1" smtClean="0"/>
              <a:t>i</a:t>
            </a:r>
            <a:r>
              <a:rPr lang="en-US" sz="2400" dirty="0" smtClean="0"/>
              <a:t>. </a:t>
            </a:r>
            <a:r>
              <a:rPr lang="ru-RU" sz="2400" dirty="0" smtClean="0"/>
              <a:t>Введение</a:t>
            </a:r>
            <a:r>
              <a:rPr lang="en-US" sz="2400" dirty="0" smtClean="0"/>
              <a:t/>
            </a:r>
            <a:br>
              <a:rPr lang="en-US" sz="2400" dirty="0" smtClean="0"/>
            </a:br>
            <a:r>
              <a:rPr lang="ru-RU" sz="2400" dirty="0" smtClean="0"/>
              <a:t>1. Цели и задачи</a:t>
            </a:r>
            <a:endParaRPr lang="ru-RU" sz="2400" dirty="0"/>
          </a:p>
        </p:txBody>
      </p:sp>
      <p:sp>
        <p:nvSpPr>
          <p:cNvPr id="3" name="Объект 2"/>
          <p:cNvSpPr>
            <a:spLocks noGrp="1"/>
          </p:cNvSpPr>
          <p:nvPr>
            <p:ph idx="1"/>
          </p:nvPr>
        </p:nvSpPr>
        <p:spPr>
          <a:xfrm>
            <a:off x="467544" y="1340768"/>
            <a:ext cx="8147248" cy="4373563"/>
          </a:xfrm>
        </p:spPr>
        <p:txBody>
          <a:bodyPr>
            <a:normAutofit fontScale="85000" lnSpcReduction="10000"/>
          </a:bodyPr>
          <a:lstStyle/>
          <a:p>
            <a:pPr algn="just" fontAlgn="base"/>
            <a:r>
              <a:rPr lang="ru-RU" dirty="0">
                <a:solidFill>
                  <a:srgbClr val="FF0000"/>
                </a:solidFill>
              </a:rPr>
              <a:t>Целью </a:t>
            </a:r>
            <a:r>
              <a:rPr lang="ru-RU" dirty="0" smtClean="0"/>
              <a:t>является </a:t>
            </a:r>
            <a:r>
              <a:rPr lang="ru-RU" dirty="0"/>
              <a:t>формирование единого подхода к работе </a:t>
            </a:r>
            <a:r>
              <a:rPr lang="ru-RU" dirty="0" smtClean="0"/>
              <a:t/>
            </a:r>
            <a:br>
              <a:rPr lang="ru-RU" dirty="0" smtClean="0"/>
            </a:br>
            <a:r>
              <a:rPr lang="ru-RU" dirty="0" smtClean="0"/>
              <a:t>по </a:t>
            </a:r>
            <a:r>
              <a:rPr lang="ru-RU" dirty="0"/>
              <a:t>профилактике и противодействию коррупции </a:t>
            </a:r>
            <a:r>
              <a:rPr lang="ru-RU" dirty="0" smtClean="0"/>
              <a:t/>
            </a:r>
            <a:br>
              <a:rPr lang="ru-RU" dirty="0" smtClean="0"/>
            </a:br>
            <a:r>
              <a:rPr lang="ru-RU" dirty="0" smtClean="0"/>
              <a:t>в </a:t>
            </a:r>
            <a:r>
              <a:rPr lang="ru-RU" dirty="0"/>
              <a:t>подведомственных организациях, обеспечение соответствия антикоррупционной деятельности подведомственных организаций требованиям действующего законодательства, формирование рабочей системы профилактики и противодействия коррупции, обеспечение ее эффективного функционирования. </a:t>
            </a:r>
          </a:p>
          <a:p>
            <a:pPr algn="just" fontAlgn="base"/>
            <a:r>
              <a:rPr lang="ru-RU" dirty="0" smtClean="0">
                <a:solidFill>
                  <a:srgbClr val="FF0000"/>
                </a:solidFill>
              </a:rPr>
              <a:t>Для реализации цели необходимо решить следующие задачи:</a:t>
            </a:r>
            <a:endParaRPr lang="ru-RU" dirty="0">
              <a:solidFill>
                <a:srgbClr val="FF0000"/>
              </a:solidFill>
            </a:endParaRPr>
          </a:p>
          <a:p>
            <a:pPr lvl="1" algn="just" fontAlgn="base"/>
            <a:r>
              <a:rPr lang="ru-RU" dirty="0" smtClean="0"/>
              <a:t>определение </a:t>
            </a:r>
            <a:r>
              <a:rPr lang="ru-RU" dirty="0"/>
              <a:t>перечня основных локальных актов подведомственных организаций в области противодействия </a:t>
            </a:r>
            <a:r>
              <a:rPr lang="ru-RU" dirty="0" smtClean="0"/>
              <a:t>коррупции;</a:t>
            </a:r>
            <a:endParaRPr lang="ru-RU" dirty="0"/>
          </a:p>
          <a:p>
            <a:pPr lvl="1" algn="just" fontAlgn="base"/>
            <a:r>
              <a:rPr lang="ru-RU" dirty="0" smtClean="0"/>
              <a:t>определение </a:t>
            </a:r>
            <a:r>
              <a:rPr lang="ru-RU" dirty="0"/>
              <a:t>алгоритма работы по повышению эффективности антикоррупционных мероприятий; </a:t>
            </a:r>
            <a:endParaRPr lang="ru-RU" dirty="0" smtClean="0"/>
          </a:p>
          <a:p>
            <a:pPr lvl="1" algn="just" fontAlgn="base"/>
            <a:r>
              <a:rPr lang="ru-RU" dirty="0" smtClean="0"/>
              <a:t>методическое </a:t>
            </a:r>
            <a:r>
              <a:rPr lang="ru-RU" dirty="0"/>
              <a:t>обеспечение разработки и реализации мер, направленных на профилактику и противодействие коррупции в подведомственных организациях.</a:t>
            </a:r>
          </a:p>
        </p:txBody>
      </p:sp>
      <p:sp>
        <p:nvSpPr>
          <p:cNvPr id="4" name="Номер слайда 3"/>
          <p:cNvSpPr>
            <a:spLocks noGrp="1"/>
          </p:cNvSpPr>
          <p:nvPr>
            <p:ph type="sldNum" sz="quarter" idx="12"/>
          </p:nvPr>
        </p:nvSpPr>
        <p:spPr/>
        <p:txBody>
          <a:bodyPr/>
          <a:lstStyle/>
          <a:p>
            <a:fld id="{1A006B14-9D5F-4E5E-B85D-CECD0D4EF8D3}" type="slidenum">
              <a:rPr lang="ru-RU" smtClean="0"/>
              <a:t>2</a:t>
            </a:fld>
            <a:endParaRPr lang="ru-RU"/>
          </a:p>
        </p:txBody>
      </p:sp>
    </p:spTree>
    <p:extLst>
      <p:ext uri="{BB962C8B-B14F-4D97-AF65-F5344CB8AC3E}">
        <p14:creationId xmlns:p14="http://schemas.microsoft.com/office/powerpoint/2010/main" val="21609459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92696"/>
            <a:ext cx="8219256" cy="5760640"/>
          </a:xfrm>
        </p:spPr>
        <p:txBody>
          <a:bodyPr>
            <a:normAutofit fontScale="70000" lnSpcReduction="20000"/>
          </a:bodyPr>
          <a:lstStyle/>
          <a:p>
            <a:r>
              <a:rPr lang="ru-RU" dirty="0"/>
              <a:t>При организации обучения следует учитывать категорию обучаемых лиц. </a:t>
            </a:r>
            <a:endParaRPr lang="ru-RU" dirty="0" smtClean="0"/>
          </a:p>
          <a:p>
            <a:r>
              <a:rPr lang="ru-RU" dirty="0" smtClean="0"/>
              <a:t>Стандартно </a:t>
            </a:r>
            <a:r>
              <a:rPr lang="ru-RU" dirty="0"/>
              <a:t>выделяются следующие группы обучаемых: </a:t>
            </a:r>
            <a:endParaRPr lang="ru-RU" dirty="0" smtClean="0"/>
          </a:p>
          <a:p>
            <a:r>
              <a:rPr lang="ru-RU" dirty="0" smtClean="0"/>
              <a:t>- лица</a:t>
            </a:r>
            <a:r>
              <a:rPr lang="ru-RU" dirty="0"/>
              <a:t>, ответственные за противодействие коррупции в подведомственной организации; </a:t>
            </a:r>
            <a:endParaRPr lang="ru-RU" dirty="0" smtClean="0"/>
          </a:p>
          <a:p>
            <a:r>
              <a:rPr lang="ru-RU" dirty="0" smtClean="0"/>
              <a:t>- руководящие </a:t>
            </a:r>
            <a:r>
              <a:rPr lang="ru-RU" dirty="0"/>
              <a:t>работники; </a:t>
            </a:r>
            <a:endParaRPr lang="ru-RU" dirty="0" smtClean="0"/>
          </a:p>
          <a:p>
            <a:r>
              <a:rPr lang="ru-RU" dirty="0" smtClean="0"/>
              <a:t>- иные </a:t>
            </a:r>
            <a:r>
              <a:rPr lang="ru-RU" dirty="0"/>
              <a:t>работники подведомственной организации. </a:t>
            </a:r>
            <a:endParaRPr lang="ru-RU" dirty="0" smtClean="0"/>
          </a:p>
          <a:p>
            <a:r>
              <a:rPr lang="ru-RU" dirty="0" smtClean="0"/>
              <a:t>В </a:t>
            </a:r>
            <a:r>
              <a:rPr lang="ru-RU" dirty="0"/>
              <a:t>небольших подведомственных организациях может возникнуть проблема формирования учебных групп. В этом случае могут быть рекомендованы замена обучения в группах индивидуальным консультированием или проведением обучения совместно с другими подведомственными организациями.</a:t>
            </a:r>
            <a:br>
              <a:rPr lang="ru-RU" dirty="0"/>
            </a:br>
            <a:r>
              <a:rPr lang="ru-RU" dirty="0"/>
              <a:t/>
            </a:r>
            <a:br>
              <a:rPr lang="ru-RU" dirty="0"/>
            </a:br>
            <a:r>
              <a:rPr lang="ru-RU" dirty="0"/>
              <a:t>В зависимости от времени проведения можно выделить следующие виды обучения:</a:t>
            </a:r>
            <a:br>
              <a:rPr lang="ru-RU" dirty="0"/>
            </a:br>
            <a:r>
              <a:rPr lang="ru-RU" dirty="0"/>
              <a:t/>
            </a:r>
            <a:br>
              <a:rPr lang="ru-RU" dirty="0"/>
            </a:br>
            <a:r>
              <a:rPr lang="ru-RU" dirty="0"/>
              <a:t>- обучение по вопросам профилактики и противодействия коррупции непосредственно после приема на работу;</a:t>
            </a:r>
            <a:br>
              <a:rPr lang="ru-RU" dirty="0"/>
            </a:br>
            <a:r>
              <a:rPr lang="ru-RU" dirty="0"/>
              <a:t/>
            </a:r>
            <a:br>
              <a:rPr lang="ru-RU" dirty="0"/>
            </a:br>
            <a:r>
              <a:rPr lang="ru-RU" dirty="0"/>
              <a:t>- обучение при назначении работника на иную, более высокую должность, предполагающую исполнение обязанностей, связанных с предупреждением и противодействием коррупции;</a:t>
            </a:r>
            <a:br>
              <a:rPr lang="ru-RU" dirty="0"/>
            </a:br>
            <a:r>
              <a:rPr lang="ru-RU" dirty="0"/>
              <a:t/>
            </a:r>
            <a:br>
              <a:rPr lang="ru-RU" dirty="0"/>
            </a:br>
            <a:r>
              <a:rPr lang="ru-RU" dirty="0"/>
              <a:t>- периодическое обучение работников подведомственной организации с целью поддержания их знаний и навыков в сфере противодействия коррупции на должном уровне;</a:t>
            </a:r>
            <a:br>
              <a:rPr lang="ru-RU" dirty="0"/>
            </a:br>
            <a:r>
              <a:rPr lang="ru-RU" dirty="0"/>
              <a:t/>
            </a:r>
            <a:br>
              <a:rPr lang="ru-RU" dirty="0"/>
            </a:br>
            <a:r>
              <a:rPr lang="ru-RU" dirty="0"/>
              <a:t>- дополнительное обучение.</a:t>
            </a:r>
            <a:br>
              <a:rPr lang="ru-RU" dirty="0"/>
            </a:br>
            <a:endParaRPr lang="ru-RU" dirty="0"/>
          </a:p>
        </p:txBody>
      </p:sp>
      <p:sp>
        <p:nvSpPr>
          <p:cNvPr id="4" name="Номер слайда 3"/>
          <p:cNvSpPr>
            <a:spLocks noGrp="1"/>
          </p:cNvSpPr>
          <p:nvPr>
            <p:ph type="sldNum" sz="quarter" idx="12"/>
          </p:nvPr>
        </p:nvSpPr>
        <p:spPr/>
        <p:txBody>
          <a:bodyPr/>
          <a:lstStyle/>
          <a:p>
            <a:fld id="{1A006B14-9D5F-4E5E-B85D-CECD0D4EF8D3}" type="slidenum">
              <a:rPr lang="ru-RU" smtClean="0"/>
              <a:t>20</a:t>
            </a:fld>
            <a:endParaRPr lang="ru-RU"/>
          </a:p>
        </p:txBody>
      </p:sp>
    </p:spTree>
    <p:extLst>
      <p:ext uri="{BB962C8B-B14F-4D97-AF65-F5344CB8AC3E}">
        <p14:creationId xmlns:p14="http://schemas.microsoft.com/office/powerpoint/2010/main" val="20798582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075240" cy="5289451"/>
          </a:xfrm>
        </p:spPr>
        <p:txBody>
          <a:bodyPr>
            <a:normAutofit fontScale="85000" lnSpcReduction="20000"/>
          </a:bodyPr>
          <a:lstStyle/>
          <a:p>
            <a:pPr algn="just"/>
            <a:r>
              <a:rPr lang="ru-RU" dirty="0">
                <a:solidFill>
                  <a:srgbClr val="FF0000"/>
                </a:solidFill>
              </a:rPr>
              <a:t>Для руководящих работников подведомственных организаций, а также для лиц, ответственных за антикоррупционную деятельность</a:t>
            </a:r>
            <a:r>
              <a:rPr lang="ru-RU" dirty="0"/>
              <a:t> возможно проведение централизованного периодического </a:t>
            </a:r>
            <a:r>
              <a:rPr lang="ru-RU" dirty="0" smtClean="0"/>
              <a:t>обучения, направленного на </a:t>
            </a:r>
            <a:r>
              <a:rPr lang="ru-RU" dirty="0"/>
              <a:t>получение прикладных знаний и навыков в области противодействия коррупции. Обучение должно состоять </a:t>
            </a:r>
            <a:r>
              <a:rPr lang="ru-RU" dirty="0" smtClean="0"/>
              <a:t/>
            </a:r>
            <a:br>
              <a:rPr lang="ru-RU" dirty="0" smtClean="0"/>
            </a:br>
            <a:r>
              <a:rPr lang="ru-RU" dirty="0" smtClean="0"/>
              <a:t>из </a:t>
            </a:r>
            <a:r>
              <a:rPr lang="ru-RU" dirty="0"/>
              <a:t>теоретической и практической части. Теоретическая часть основана на получении знаний в области правового регулирования антикоррупционной деятельности, экономических и организационных условий, способствующих совершению </a:t>
            </a:r>
            <a:r>
              <a:rPr lang="ru-RU" dirty="0" smtClean="0"/>
              <a:t>коррупционных правонарушений.</a:t>
            </a:r>
          </a:p>
          <a:p>
            <a:pPr algn="just"/>
            <a:r>
              <a:rPr lang="ru-RU" dirty="0" smtClean="0"/>
              <a:t>Практическая </a:t>
            </a:r>
            <a:r>
              <a:rPr lang="ru-RU" dirty="0"/>
              <a:t>часть ориентирована на выработку навыков работы </a:t>
            </a:r>
            <a:r>
              <a:rPr lang="ru-RU" dirty="0" smtClean="0"/>
              <a:t>в </a:t>
            </a:r>
            <a:r>
              <a:rPr lang="ru-RU" dirty="0"/>
              <a:t>ситуациях с повышенным коррупционным риском, выявления потенциально опасных ситуаций, работу с конкретными кейсами, разработку алгоритмов антикоррупционных мероприятий и т.п. </a:t>
            </a:r>
            <a:endParaRPr lang="ru-RU" dirty="0" smtClean="0"/>
          </a:p>
          <a:p>
            <a:pPr algn="just"/>
            <a:r>
              <a:rPr lang="ru-RU" dirty="0"/>
              <a:t/>
            </a:r>
            <a:br>
              <a:rPr lang="ru-RU" dirty="0"/>
            </a:br>
            <a:r>
              <a:rPr lang="ru-RU" dirty="0"/>
              <a:t>Консультирование по вопросам противодействия коррупции обычно осуществляется в индивидуальном порядке. В этом случае целесообразно определить лиц подведомственной организации, ответственных </a:t>
            </a:r>
            <a:r>
              <a:rPr lang="ru-RU" dirty="0" smtClean="0"/>
              <a:t>за </a:t>
            </a:r>
            <a:r>
              <a:rPr lang="ru-RU" dirty="0"/>
              <a:t>проведение такого консультирования. Консультирование по частным вопросам противодействия </a:t>
            </a:r>
            <a:r>
              <a:rPr lang="ru-RU" dirty="0" smtClean="0"/>
              <a:t>коррупции </a:t>
            </a:r>
            <a:br>
              <a:rPr lang="ru-RU" dirty="0" smtClean="0"/>
            </a:br>
            <a:r>
              <a:rPr lang="ru-RU" dirty="0" smtClean="0"/>
              <a:t>и </a:t>
            </a:r>
            <a:r>
              <a:rPr lang="ru-RU" dirty="0"/>
              <a:t>урегулирования конфликта интересов рекомендуется проводить </a:t>
            </a:r>
            <a:r>
              <a:rPr lang="ru-RU" dirty="0" smtClean="0"/>
              <a:t/>
            </a:r>
            <a:br>
              <a:rPr lang="ru-RU" dirty="0" smtClean="0"/>
            </a:br>
            <a:r>
              <a:rPr lang="ru-RU" dirty="0" smtClean="0"/>
              <a:t>в </a:t>
            </a:r>
            <a:r>
              <a:rPr lang="ru-RU" dirty="0"/>
              <a:t>конфиденциальном порядке.</a:t>
            </a:r>
            <a:br>
              <a:rPr lang="ru-RU" dirty="0"/>
            </a:br>
            <a:endParaRPr lang="ru-RU" dirty="0"/>
          </a:p>
        </p:txBody>
      </p:sp>
      <p:sp>
        <p:nvSpPr>
          <p:cNvPr id="4" name="Номер слайда 3"/>
          <p:cNvSpPr>
            <a:spLocks noGrp="1"/>
          </p:cNvSpPr>
          <p:nvPr>
            <p:ph type="sldNum" sz="quarter" idx="12"/>
          </p:nvPr>
        </p:nvSpPr>
        <p:spPr/>
        <p:txBody>
          <a:bodyPr/>
          <a:lstStyle/>
          <a:p>
            <a:fld id="{1A006B14-9D5F-4E5E-B85D-CECD0D4EF8D3}" type="slidenum">
              <a:rPr lang="ru-RU" smtClean="0"/>
              <a:t>21</a:t>
            </a:fld>
            <a:endParaRPr lang="ru-RU"/>
          </a:p>
        </p:txBody>
      </p:sp>
    </p:spTree>
    <p:extLst>
      <p:ext uri="{BB962C8B-B14F-4D97-AF65-F5344CB8AC3E}">
        <p14:creationId xmlns:p14="http://schemas.microsoft.com/office/powerpoint/2010/main" val="3750868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859216" cy="471582"/>
          </a:xfrm>
        </p:spPr>
        <p:txBody>
          <a:bodyPr>
            <a:normAutofit fontScale="90000"/>
          </a:bodyPr>
          <a:lstStyle/>
          <a:p>
            <a:pPr algn="ctr"/>
            <a:r>
              <a:rPr lang="ru-RU" sz="2800" dirty="0" smtClean="0"/>
              <a:t>2. Термины и определения</a:t>
            </a:r>
            <a:endParaRPr lang="ru-RU" sz="2800" dirty="0"/>
          </a:p>
        </p:txBody>
      </p:sp>
      <p:sp>
        <p:nvSpPr>
          <p:cNvPr id="3" name="Объект 2"/>
          <p:cNvSpPr>
            <a:spLocks noGrp="1"/>
          </p:cNvSpPr>
          <p:nvPr>
            <p:ph idx="1"/>
          </p:nvPr>
        </p:nvSpPr>
        <p:spPr>
          <a:xfrm>
            <a:off x="457200" y="836712"/>
            <a:ext cx="8291264" cy="5289451"/>
          </a:xfrm>
        </p:spPr>
        <p:txBody>
          <a:bodyPr>
            <a:normAutofit fontScale="77500" lnSpcReduction="20000"/>
          </a:bodyPr>
          <a:lstStyle/>
          <a:p>
            <a:pPr algn="just" fontAlgn="base"/>
            <a:r>
              <a:rPr lang="ru-RU" i="1" dirty="0">
                <a:solidFill>
                  <a:srgbClr val="FF0000"/>
                </a:solidFill>
              </a:rPr>
              <a:t>Коррупция</a:t>
            </a:r>
            <a:r>
              <a:rPr lang="ru-RU" dirty="0"/>
              <a:t> - злоупотребление служебным положением, дача взятки, получение взятки, злоупотребление полномочиями, коммерческий подкуп либо иное незаконное использование физическим лицом своего должностного положения вопреки законным интересам общества </a:t>
            </a:r>
            <a:r>
              <a:rPr lang="ru-RU" dirty="0" smtClean="0"/>
              <a:t/>
            </a:r>
            <a:br>
              <a:rPr lang="ru-RU" dirty="0" smtClean="0"/>
            </a:br>
            <a:r>
              <a:rPr lang="ru-RU" dirty="0" smtClean="0"/>
              <a:t>и </a:t>
            </a:r>
            <a:r>
              <a:rPr lang="ru-RU" dirty="0"/>
              <a:t>государства в целях получения выгоды в виде денег, ценностей, иного имущества или услуг имущественного характера, иных имущественных прав для себя или для третьих лиц либо незаконное предоставление такой выгоды указанному лицу другими физическими лицами. Коррупцией также является совершение перечисленных деяний от имени или в интересах юридического лица (</a:t>
            </a:r>
            <a:r>
              <a:rPr lang="ru-RU" u="sng" dirty="0">
                <a:hlinkClick r:id="rId2"/>
              </a:rPr>
              <a:t>пункт 1 статьи 1 Федерального закона от 25 декабря 2008 года N 273-ФЗ "О противодействии коррупции"</a:t>
            </a:r>
            <a:r>
              <a:rPr lang="ru-RU" dirty="0"/>
              <a:t>).</a:t>
            </a:r>
          </a:p>
          <a:p>
            <a:pPr algn="just" fontAlgn="base"/>
            <a:r>
              <a:rPr lang="ru-RU" i="1" dirty="0">
                <a:solidFill>
                  <a:srgbClr val="FF0000"/>
                </a:solidFill>
              </a:rPr>
              <a:t>Противодействие коррупции</a:t>
            </a:r>
            <a:r>
              <a:rPr lang="ru-RU" dirty="0"/>
              <a:t> - деятельность федеральных органов государственной власти, органов государственной власти субъектов Российской Федерации, органов местного самоуправления, институтов гражданского общества, организаций и физических лиц в пределах их полномочий (</a:t>
            </a:r>
            <a:r>
              <a:rPr lang="ru-RU" u="sng" dirty="0">
                <a:hlinkClick r:id="rId2"/>
              </a:rPr>
              <a:t>пункт 2 статьи 1 Федерального закона от 25 декабря 2008 года </a:t>
            </a:r>
            <a:r>
              <a:rPr lang="ru-RU" u="sng" dirty="0" smtClean="0">
                <a:hlinkClick r:id="rId2"/>
              </a:rPr>
              <a:t/>
            </a:r>
            <a:br>
              <a:rPr lang="ru-RU" u="sng" dirty="0" smtClean="0">
                <a:hlinkClick r:id="rId2"/>
              </a:rPr>
            </a:br>
            <a:r>
              <a:rPr lang="ru-RU" u="sng" dirty="0" smtClean="0">
                <a:hlinkClick r:id="rId2"/>
              </a:rPr>
              <a:t>N </a:t>
            </a:r>
            <a:r>
              <a:rPr lang="ru-RU" u="sng" dirty="0">
                <a:hlinkClick r:id="rId2"/>
              </a:rPr>
              <a:t>273-ФЗ "О противодействии коррупции"</a:t>
            </a:r>
            <a:r>
              <a:rPr lang="ru-RU" dirty="0"/>
              <a:t>):</a:t>
            </a:r>
          </a:p>
          <a:p>
            <a:pPr algn="just"/>
            <a:r>
              <a:rPr lang="ru-RU" dirty="0" smtClean="0"/>
              <a:t>а) по </a:t>
            </a:r>
            <a:r>
              <a:rPr lang="ru-RU" dirty="0"/>
              <a:t>предупреждению коррупции, в том числе по выявлению </a:t>
            </a:r>
            <a:r>
              <a:rPr lang="ru-RU" dirty="0" smtClean="0"/>
              <a:t/>
            </a:r>
            <a:br>
              <a:rPr lang="ru-RU" dirty="0" smtClean="0"/>
            </a:br>
            <a:r>
              <a:rPr lang="ru-RU" dirty="0" smtClean="0"/>
              <a:t>и </a:t>
            </a:r>
            <a:r>
              <a:rPr lang="ru-RU" dirty="0"/>
              <a:t>последующему устранению причин коррупции (профилактика коррупции);</a:t>
            </a:r>
            <a:br>
              <a:rPr lang="ru-RU" dirty="0"/>
            </a:br>
            <a:r>
              <a:rPr lang="ru-RU" dirty="0" smtClean="0"/>
              <a:t>б) по </a:t>
            </a:r>
            <a:r>
              <a:rPr lang="ru-RU" dirty="0"/>
              <a:t>выявлению, предупреждению, пресечению, раскрытию и расследованию коррупционных правонарушений (борьба с коррупцией);</a:t>
            </a:r>
            <a:br>
              <a:rPr lang="ru-RU" dirty="0"/>
            </a:br>
            <a:r>
              <a:rPr lang="ru-RU" dirty="0"/>
              <a:t>в) по минимизации и (или) ликвидации последствий коррупционных правонарушений.</a:t>
            </a:r>
          </a:p>
        </p:txBody>
      </p:sp>
      <p:sp>
        <p:nvSpPr>
          <p:cNvPr id="4" name="Номер слайда 3"/>
          <p:cNvSpPr>
            <a:spLocks noGrp="1"/>
          </p:cNvSpPr>
          <p:nvPr>
            <p:ph type="sldNum" sz="quarter" idx="12"/>
          </p:nvPr>
        </p:nvSpPr>
        <p:spPr/>
        <p:txBody>
          <a:bodyPr/>
          <a:lstStyle/>
          <a:p>
            <a:fld id="{1A006B14-9D5F-4E5E-B85D-CECD0D4EF8D3}" type="slidenum">
              <a:rPr lang="ru-RU" smtClean="0"/>
              <a:t>3</a:t>
            </a:fld>
            <a:endParaRPr lang="ru-RU" dirty="0"/>
          </a:p>
        </p:txBody>
      </p:sp>
    </p:spTree>
    <p:extLst>
      <p:ext uri="{BB962C8B-B14F-4D97-AF65-F5344CB8AC3E}">
        <p14:creationId xmlns:p14="http://schemas.microsoft.com/office/powerpoint/2010/main" val="1953980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075240" cy="5904656"/>
          </a:xfrm>
        </p:spPr>
        <p:txBody>
          <a:bodyPr>
            <a:normAutofit fontScale="77500" lnSpcReduction="20000"/>
          </a:bodyPr>
          <a:lstStyle/>
          <a:p>
            <a:pPr algn="just" fontAlgn="base"/>
            <a:r>
              <a:rPr lang="ru-RU" i="1" dirty="0">
                <a:solidFill>
                  <a:srgbClr val="FF0000"/>
                </a:solidFill>
              </a:rPr>
              <a:t>Предупреждение коррупции</a:t>
            </a:r>
            <a:r>
              <a:rPr lang="ru-RU" dirty="0"/>
              <a:t> - деятельность организации, направленная </a:t>
            </a:r>
            <a:r>
              <a:rPr lang="ru-RU" dirty="0" smtClean="0"/>
              <a:t/>
            </a:r>
            <a:br>
              <a:rPr lang="ru-RU" dirty="0" smtClean="0"/>
            </a:br>
            <a:r>
              <a:rPr lang="ru-RU" dirty="0" smtClean="0"/>
              <a:t>на </a:t>
            </a:r>
            <a:r>
              <a:rPr lang="ru-RU" dirty="0"/>
              <a:t>введение элементов корпоративной культуры, организационной структуры, правил и процедур, регламентированных внутренними нормативными документами, обеспечивающих недопущение коррупционных правонарушений.</a:t>
            </a:r>
          </a:p>
          <a:p>
            <a:pPr algn="just" fontAlgn="base"/>
            <a:r>
              <a:rPr lang="ru-RU" i="1" dirty="0">
                <a:solidFill>
                  <a:srgbClr val="FF0000"/>
                </a:solidFill>
              </a:rPr>
              <a:t>Контрагент</a:t>
            </a:r>
            <a:r>
              <a:rPr lang="ru-RU" dirty="0"/>
              <a:t> - любое российское или иностранное юридическое </a:t>
            </a:r>
            <a:r>
              <a:rPr lang="ru-RU" dirty="0" smtClean="0"/>
              <a:t/>
            </a:r>
            <a:br>
              <a:rPr lang="ru-RU" dirty="0" smtClean="0"/>
            </a:br>
            <a:r>
              <a:rPr lang="ru-RU" dirty="0" smtClean="0"/>
              <a:t>или </a:t>
            </a:r>
            <a:r>
              <a:rPr lang="ru-RU" dirty="0"/>
              <a:t>физическое лицо, с которым организация вступает в договорные отношения, за исключением трудовых отношений.</a:t>
            </a:r>
          </a:p>
          <a:p>
            <a:pPr algn="just" fontAlgn="base"/>
            <a:r>
              <a:rPr lang="ru-RU" i="1" dirty="0">
                <a:solidFill>
                  <a:srgbClr val="FF0000"/>
                </a:solidFill>
              </a:rPr>
              <a:t>Конфликт интересов</a:t>
            </a:r>
            <a:r>
              <a:rPr lang="ru-RU" dirty="0"/>
              <a:t> - ситуация, при которой личная заинтересованность работника влияет или может повлиять на объективное исполнение им своих обязанностей, и при которой возникает или может возникнуть противоречие между личной заинтересованностью работника и законными интересами граждан, организаций, общества, субъекта Российской Федерации </a:t>
            </a:r>
            <a:r>
              <a:rPr lang="ru-RU" dirty="0" smtClean="0"/>
              <a:t/>
            </a:r>
            <a:br>
              <a:rPr lang="ru-RU" dirty="0" smtClean="0"/>
            </a:br>
            <a:r>
              <a:rPr lang="ru-RU" dirty="0" smtClean="0"/>
              <a:t>или </a:t>
            </a:r>
            <a:r>
              <a:rPr lang="ru-RU" dirty="0"/>
              <a:t>Российской Федерации, способное привести к причинению вреда этим законным интересам граждан, организаций, общества, субъекта Российской Федерации или Российской Федерации.</a:t>
            </a:r>
          </a:p>
          <a:p>
            <a:pPr algn="just"/>
            <a:r>
              <a:rPr lang="ru-RU" i="1" dirty="0">
                <a:solidFill>
                  <a:srgbClr val="FF0000"/>
                </a:solidFill>
              </a:rPr>
              <a:t>Личная заинтересованность работника, которая влияет или может повлиять на объективное исполнение им должностных </a:t>
            </a:r>
            <a:r>
              <a:rPr lang="ru-RU" i="1" dirty="0" smtClean="0">
                <a:solidFill>
                  <a:srgbClr val="FF0000"/>
                </a:solidFill>
              </a:rPr>
              <a:t>обязанностей</a:t>
            </a:r>
            <a:r>
              <a:rPr lang="ru-RU" dirty="0"/>
              <a:t> - возможность получения работником при исполнении должностных обязанностей доходов (неосновательного обогащения) в денежной либо натуральной форме, доходов в виде материальной выгоды непосредственно для работника, членов его семьи или лиц, близкого родства или свойства, а также для граждан или организаций, с которыми работник связан финансовыми или иными обязательствами. К членам семьи работника и лицам близкого родства или свойства относятся родители, супруги, дети, братья, сестры, а также братья, сестры, родители </a:t>
            </a:r>
            <a:r>
              <a:rPr lang="ru-RU" dirty="0" smtClean="0"/>
              <a:t/>
            </a:r>
            <a:br>
              <a:rPr lang="ru-RU" dirty="0" smtClean="0"/>
            </a:br>
            <a:r>
              <a:rPr lang="ru-RU" dirty="0" smtClean="0"/>
              <a:t>и </a:t>
            </a:r>
            <a:r>
              <a:rPr lang="ru-RU" dirty="0"/>
              <a:t>дети супругов, супруги детей.</a:t>
            </a:r>
          </a:p>
        </p:txBody>
      </p:sp>
      <p:sp>
        <p:nvSpPr>
          <p:cNvPr id="4" name="Номер слайда 3"/>
          <p:cNvSpPr>
            <a:spLocks noGrp="1"/>
          </p:cNvSpPr>
          <p:nvPr>
            <p:ph type="sldNum" sz="quarter" idx="12"/>
          </p:nvPr>
        </p:nvSpPr>
        <p:spPr/>
        <p:txBody>
          <a:bodyPr/>
          <a:lstStyle/>
          <a:p>
            <a:fld id="{1A006B14-9D5F-4E5E-B85D-CECD0D4EF8D3}" type="slidenum">
              <a:rPr lang="ru-RU" smtClean="0"/>
              <a:t>4</a:t>
            </a:fld>
            <a:endParaRPr lang="ru-RU"/>
          </a:p>
        </p:txBody>
      </p:sp>
    </p:spTree>
    <p:extLst>
      <p:ext uri="{BB962C8B-B14F-4D97-AF65-F5344CB8AC3E}">
        <p14:creationId xmlns:p14="http://schemas.microsoft.com/office/powerpoint/2010/main" val="3124615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19256" cy="5793507"/>
          </a:xfrm>
        </p:spPr>
        <p:txBody>
          <a:bodyPr anchor="ctr">
            <a:normAutofit fontScale="77500" lnSpcReduction="20000"/>
          </a:bodyPr>
          <a:lstStyle/>
          <a:p>
            <a:pPr algn="just" fontAlgn="base"/>
            <a:r>
              <a:rPr lang="ru-RU" i="1" dirty="0">
                <a:solidFill>
                  <a:srgbClr val="FF0000"/>
                </a:solidFill>
              </a:rPr>
              <a:t>Аффилированные лица</a:t>
            </a:r>
            <a:r>
              <a:rPr lang="ru-RU" dirty="0"/>
              <a:t> - физические и юридические лица, способные оказывать влияние на деятельность юридических и (или) физических лиц. </a:t>
            </a:r>
            <a:endParaRPr lang="ru-RU" dirty="0" smtClean="0"/>
          </a:p>
          <a:p>
            <a:pPr algn="just" fontAlgn="base"/>
            <a:r>
              <a:rPr lang="ru-RU" dirty="0" smtClean="0"/>
              <a:t>Аффилированными </a:t>
            </a:r>
            <a:r>
              <a:rPr lang="ru-RU" dirty="0"/>
              <a:t>лицами юридического лица являются:</a:t>
            </a:r>
          </a:p>
          <a:p>
            <a:pPr lvl="1" fontAlgn="base"/>
            <a:r>
              <a:rPr lang="ru-RU" dirty="0" smtClean="0"/>
              <a:t>член </a:t>
            </a:r>
            <a:r>
              <a:rPr lang="ru-RU" dirty="0"/>
              <a:t>его коллегиального органа управления, член его коллегиального исполнительного </a:t>
            </a:r>
            <a:r>
              <a:rPr lang="ru-RU" dirty="0" smtClean="0"/>
              <a:t>органа;</a:t>
            </a:r>
            <a:endParaRPr lang="ru-RU" dirty="0"/>
          </a:p>
          <a:p>
            <a:pPr lvl="1" fontAlgn="base"/>
            <a:r>
              <a:rPr lang="ru-RU" dirty="0" smtClean="0"/>
              <a:t>лицо</a:t>
            </a:r>
            <a:r>
              <a:rPr lang="ru-RU" dirty="0"/>
              <a:t>, осуществляющее полномочия его единоличного исполнительного </a:t>
            </a:r>
            <a:r>
              <a:rPr lang="ru-RU" dirty="0" smtClean="0"/>
              <a:t>органа;</a:t>
            </a:r>
            <a:endParaRPr lang="ru-RU" dirty="0"/>
          </a:p>
          <a:p>
            <a:pPr lvl="1" fontAlgn="base"/>
            <a:r>
              <a:rPr lang="ru-RU" dirty="0" smtClean="0"/>
              <a:t>лица</a:t>
            </a:r>
            <a:r>
              <a:rPr lang="ru-RU" dirty="0"/>
              <a:t>, принадлежащие к той группе лиц, к которой принадлежит данное юридическое </a:t>
            </a:r>
            <a:r>
              <a:rPr lang="ru-RU" dirty="0" smtClean="0"/>
              <a:t>лицо;</a:t>
            </a:r>
            <a:endParaRPr lang="ru-RU" dirty="0"/>
          </a:p>
          <a:p>
            <a:pPr lvl="1" fontAlgn="base"/>
            <a:r>
              <a:rPr lang="ru-RU" dirty="0" smtClean="0"/>
              <a:t>лица</a:t>
            </a:r>
            <a:r>
              <a:rPr lang="ru-RU" dirty="0"/>
              <a:t>, которые имеют право распоряжаться более чем 20% общего количества голосов, приходящихся на голосующие акции либо составляющие уставный или складочный капитал вклады, доли данного юридического лица</a:t>
            </a:r>
            <a:r>
              <a:rPr lang="ru-RU" dirty="0" smtClean="0"/>
              <a:t>;</a:t>
            </a:r>
          </a:p>
          <a:p>
            <a:pPr lvl="1" fontAlgn="base"/>
            <a:r>
              <a:rPr lang="ru-RU" dirty="0" smtClean="0"/>
              <a:t>юридическое </a:t>
            </a:r>
            <a:r>
              <a:rPr lang="ru-RU" dirty="0"/>
              <a:t>лицо, в котором данное юридическое лицо имеет право распоряжаться более чем 20% общего количества голосов, приходящихся на голосующие акции либо составляющие уставный или складочный капитал вклады, доли данного юридического лица.</a:t>
            </a:r>
            <a:br>
              <a:rPr lang="ru-RU" dirty="0"/>
            </a:br>
            <a:endParaRPr lang="ru-RU" i="1" dirty="0" smtClean="0"/>
          </a:p>
          <a:p>
            <a:pPr marL="274320" lvl="1" indent="0" algn="just" fontAlgn="base">
              <a:buNone/>
            </a:pPr>
            <a:endParaRPr lang="ru-RU" i="1" dirty="0"/>
          </a:p>
          <a:p>
            <a:pPr marL="274320" lvl="1" indent="0" fontAlgn="base">
              <a:buNone/>
            </a:pPr>
            <a:r>
              <a:rPr lang="ru-RU" b="1" i="1" dirty="0" smtClean="0">
                <a:solidFill>
                  <a:srgbClr val="FF0000"/>
                </a:solidFill>
              </a:rPr>
              <a:t>По </a:t>
            </a:r>
            <a:r>
              <a:rPr lang="ru-RU" b="1" i="1" dirty="0">
                <a:solidFill>
                  <a:srgbClr val="FF0000"/>
                </a:solidFill>
              </a:rPr>
              <a:t>смыслу действующего антикоррупционного законодательства </a:t>
            </a:r>
            <a:r>
              <a:rPr lang="ru-RU" b="1" i="1" dirty="0" smtClean="0">
                <a:solidFill>
                  <a:srgbClr val="FF0000"/>
                </a:solidFill>
              </a:rPr>
              <a:t/>
            </a:r>
            <a:br>
              <a:rPr lang="ru-RU" b="1" i="1" dirty="0" smtClean="0">
                <a:solidFill>
                  <a:srgbClr val="FF0000"/>
                </a:solidFill>
              </a:rPr>
            </a:br>
            <a:r>
              <a:rPr lang="ru-RU" b="1" i="1" dirty="0" smtClean="0">
                <a:solidFill>
                  <a:srgbClr val="FF0000"/>
                </a:solidFill>
              </a:rPr>
              <a:t>к </a:t>
            </a:r>
            <a:r>
              <a:rPr lang="ru-RU" b="1" i="1" dirty="0">
                <a:solidFill>
                  <a:srgbClr val="FF0000"/>
                </a:solidFill>
              </a:rPr>
              <a:t>числу аффилированных лиц следует отнести также членов семьи </a:t>
            </a:r>
            <a:r>
              <a:rPr lang="ru-RU" b="1" i="1" dirty="0" smtClean="0">
                <a:solidFill>
                  <a:srgbClr val="FF0000"/>
                </a:solidFill>
              </a:rPr>
              <a:t/>
            </a:r>
            <a:br>
              <a:rPr lang="ru-RU" b="1" i="1" dirty="0" smtClean="0">
                <a:solidFill>
                  <a:srgbClr val="FF0000"/>
                </a:solidFill>
              </a:rPr>
            </a:br>
            <a:r>
              <a:rPr lang="ru-RU" b="1" i="1" dirty="0" smtClean="0">
                <a:solidFill>
                  <a:srgbClr val="FF0000"/>
                </a:solidFill>
              </a:rPr>
              <a:t>или </a:t>
            </a:r>
            <a:r>
              <a:rPr lang="ru-RU" b="1" i="1" dirty="0">
                <a:solidFill>
                  <a:srgbClr val="FF0000"/>
                </a:solidFill>
              </a:rPr>
              <a:t>лиц, близкого родства или свойства к лицам указанных выше категорий, а также граждан или организаций, с которыми работник соответствующей должности связан финансовыми или иными обязательствами.</a:t>
            </a:r>
            <a:r>
              <a:rPr lang="ru-RU" b="1" dirty="0">
                <a:solidFill>
                  <a:srgbClr val="FF0000"/>
                </a:solidFill>
              </a:rPr>
              <a:t/>
            </a:r>
            <a:br>
              <a:rPr lang="ru-RU" b="1" dirty="0">
                <a:solidFill>
                  <a:srgbClr val="FF0000"/>
                </a:solidFill>
              </a:rPr>
            </a:br>
            <a:endParaRPr lang="ru-RU" b="1" dirty="0">
              <a:solidFill>
                <a:srgbClr val="FF0000"/>
              </a:solidFill>
            </a:endParaRPr>
          </a:p>
        </p:txBody>
      </p:sp>
      <p:sp>
        <p:nvSpPr>
          <p:cNvPr id="4" name="Номер слайда 3"/>
          <p:cNvSpPr>
            <a:spLocks noGrp="1"/>
          </p:cNvSpPr>
          <p:nvPr>
            <p:ph type="sldNum" sz="quarter" idx="12"/>
          </p:nvPr>
        </p:nvSpPr>
        <p:spPr/>
        <p:txBody>
          <a:bodyPr/>
          <a:lstStyle/>
          <a:p>
            <a:fld id="{1A006B14-9D5F-4E5E-B85D-CECD0D4EF8D3}" type="slidenum">
              <a:rPr lang="ru-RU" smtClean="0"/>
              <a:t>5</a:t>
            </a:fld>
            <a:endParaRPr lang="ru-RU"/>
          </a:p>
        </p:txBody>
      </p:sp>
    </p:spTree>
    <p:extLst>
      <p:ext uri="{BB962C8B-B14F-4D97-AF65-F5344CB8AC3E}">
        <p14:creationId xmlns:p14="http://schemas.microsoft.com/office/powerpoint/2010/main" val="2185589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60648"/>
            <a:ext cx="8712968" cy="1224136"/>
          </a:xfrm>
        </p:spPr>
        <p:txBody>
          <a:bodyPr anchor="t">
            <a:normAutofit/>
          </a:bodyPr>
          <a:lstStyle/>
          <a:p>
            <a:pPr algn="ctr"/>
            <a:r>
              <a:rPr lang="en-US" sz="2000" dirty="0" smtClean="0"/>
              <a:t>ii. </a:t>
            </a:r>
            <a:r>
              <a:rPr lang="ru-RU" sz="2000" dirty="0" smtClean="0"/>
              <a:t>Нормативное правовое обеспечение </a:t>
            </a:r>
            <a:br>
              <a:rPr lang="ru-RU" sz="2000" dirty="0" smtClean="0"/>
            </a:br>
            <a:r>
              <a:rPr lang="ru-RU" sz="1600" dirty="0" smtClean="0"/>
              <a:t>1. </a:t>
            </a:r>
            <a:r>
              <a:rPr lang="ru-RU" sz="1600" dirty="0"/>
              <a:t>Законодательство в сфере предупреждения </a:t>
            </a:r>
            <a:r>
              <a:rPr lang="ru-RU" sz="1600" dirty="0" smtClean="0"/>
              <a:t>и противодействия </a:t>
            </a:r>
            <a:r>
              <a:rPr lang="ru-RU" sz="1600" dirty="0"/>
              <a:t>коррупции</a:t>
            </a:r>
          </a:p>
        </p:txBody>
      </p:sp>
      <p:sp>
        <p:nvSpPr>
          <p:cNvPr id="3" name="Объект 2"/>
          <p:cNvSpPr>
            <a:spLocks noGrp="1"/>
          </p:cNvSpPr>
          <p:nvPr>
            <p:ph idx="1"/>
          </p:nvPr>
        </p:nvSpPr>
        <p:spPr>
          <a:xfrm>
            <a:off x="457200" y="1196752"/>
            <a:ext cx="8291264" cy="4929411"/>
          </a:xfrm>
        </p:spPr>
        <p:txBody>
          <a:bodyPr>
            <a:normAutofit fontScale="92500" lnSpcReduction="20000"/>
          </a:bodyPr>
          <a:lstStyle/>
          <a:p>
            <a:pPr lvl="1" algn="just"/>
            <a:r>
              <a:rPr lang="ru-RU" sz="1600" dirty="0"/>
              <a:t>Федеральный закон Российской Федерации от 25 декабря 2008 года  </a:t>
            </a:r>
            <a:r>
              <a:rPr lang="ru-RU" sz="1600" dirty="0" smtClean="0"/>
              <a:t>N </a:t>
            </a:r>
            <a:r>
              <a:rPr lang="ru-RU" sz="1600" dirty="0"/>
              <a:t>273-ФЗ </a:t>
            </a:r>
            <a:r>
              <a:rPr lang="ru-RU" sz="1600" dirty="0" smtClean="0"/>
              <a:t/>
            </a:r>
            <a:br>
              <a:rPr lang="ru-RU" sz="1600" dirty="0" smtClean="0"/>
            </a:br>
            <a:r>
              <a:rPr lang="ru-RU" sz="1600" dirty="0" smtClean="0"/>
              <a:t>"</a:t>
            </a:r>
            <a:r>
              <a:rPr lang="ru-RU" sz="1600" dirty="0"/>
              <a:t>О противодействии коррупции";</a:t>
            </a:r>
          </a:p>
          <a:p>
            <a:pPr lvl="1" algn="just"/>
            <a:r>
              <a:rPr lang="ru-RU" sz="1600" dirty="0" smtClean="0"/>
              <a:t>Федеральный </a:t>
            </a:r>
            <a:r>
              <a:rPr lang="ru-RU" sz="1600" dirty="0"/>
              <a:t>закон Российской Федерации от 3 декабря 2012 года </a:t>
            </a:r>
            <a:r>
              <a:rPr lang="ru-RU" sz="1600" dirty="0" smtClean="0"/>
              <a:t/>
            </a:r>
            <a:br>
              <a:rPr lang="ru-RU" sz="1600" dirty="0" smtClean="0"/>
            </a:br>
            <a:r>
              <a:rPr lang="ru-RU" sz="1600" dirty="0" smtClean="0"/>
              <a:t>N </a:t>
            </a:r>
            <a:r>
              <a:rPr lang="ru-RU" sz="1600" dirty="0"/>
              <a:t>230-ФЗ "О контроле за соответствием расходов лиц, замещающих государственные должности, и иных лиц их </a:t>
            </a:r>
            <a:r>
              <a:rPr lang="ru-RU" sz="1600" dirty="0" smtClean="0"/>
              <a:t>доходам«</a:t>
            </a:r>
          </a:p>
          <a:p>
            <a:pPr lvl="1" algn="just"/>
            <a:r>
              <a:rPr lang="ru-RU" sz="1600" dirty="0"/>
              <a:t>Указ Президента Российской Федерации от 8 июля 2013 года N 613 "Вопросы противодействия коррупции";</a:t>
            </a:r>
          </a:p>
          <a:p>
            <a:pPr lvl="1" algn="just"/>
            <a:r>
              <a:rPr lang="ru-RU" sz="1600" dirty="0" smtClean="0"/>
              <a:t>Указ </a:t>
            </a:r>
            <a:r>
              <a:rPr lang="ru-RU" sz="1600" dirty="0"/>
              <a:t>Президента Российской Федерации от 2 апреля 2013 года N 309 "О мерах </a:t>
            </a:r>
            <a:r>
              <a:rPr lang="ru-RU" sz="1600" dirty="0" smtClean="0"/>
              <a:t/>
            </a:r>
            <a:br>
              <a:rPr lang="ru-RU" sz="1600" dirty="0" smtClean="0"/>
            </a:br>
            <a:r>
              <a:rPr lang="ru-RU" sz="1600" dirty="0" smtClean="0"/>
              <a:t>по </a:t>
            </a:r>
            <a:r>
              <a:rPr lang="ru-RU" sz="1600" dirty="0"/>
              <a:t>реализации отдельных положений федерального закона о противодействии коррупции";</a:t>
            </a:r>
          </a:p>
          <a:p>
            <a:pPr lvl="1" algn="just"/>
            <a:r>
              <a:rPr lang="ru-RU" sz="1600" dirty="0" smtClean="0"/>
              <a:t>Указ </a:t>
            </a:r>
            <a:r>
              <a:rPr lang="ru-RU" sz="1600" dirty="0"/>
              <a:t>Президента Российской Федерации от 21 июля 2010 года N 925 "О мерах </a:t>
            </a:r>
            <a:r>
              <a:rPr lang="ru-RU" sz="1600" dirty="0" smtClean="0"/>
              <a:t/>
            </a:r>
            <a:br>
              <a:rPr lang="ru-RU" sz="1600" dirty="0" smtClean="0"/>
            </a:br>
            <a:r>
              <a:rPr lang="ru-RU" sz="1600" dirty="0" smtClean="0"/>
              <a:t>по </a:t>
            </a:r>
            <a:r>
              <a:rPr lang="ru-RU" sz="1600" dirty="0"/>
              <a:t>реализации отдельных положений Федерального закона "О противодействии коррупции";</a:t>
            </a:r>
          </a:p>
          <a:p>
            <a:pPr lvl="1" algn="just"/>
            <a:r>
              <a:rPr lang="ru-RU" sz="1600" dirty="0" smtClean="0"/>
              <a:t>Постановление </a:t>
            </a:r>
            <a:r>
              <a:rPr lang="ru-RU" sz="1600" dirty="0"/>
              <a:t>Правительства Российской Федерации от 5 июля 2013 года N 568 </a:t>
            </a:r>
            <a:r>
              <a:rPr lang="ru-RU" sz="1600" dirty="0" smtClean="0"/>
              <a:t/>
            </a:r>
            <a:br>
              <a:rPr lang="ru-RU" sz="1600" dirty="0" smtClean="0"/>
            </a:br>
            <a:r>
              <a:rPr lang="ru-RU" sz="1600" dirty="0" smtClean="0"/>
              <a:t>"</a:t>
            </a:r>
            <a:r>
              <a:rPr lang="ru-RU" sz="1600" dirty="0"/>
              <a:t>О распространении на отдельные категории граждан ограничений, запретов и обязанностей, установленных Федеральным законом "О противодействии коррупции" и другими федеральными законами в целях противодействия коррупции";</a:t>
            </a:r>
          </a:p>
          <a:p>
            <a:pPr lvl="1" algn="just"/>
            <a:r>
              <a:rPr lang="ru-RU" sz="1600" dirty="0" smtClean="0"/>
              <a:t>Постановление </a:t>
            </a:r>
            <a:r>
              <a:rPr lang="ru-RU" sz="1600" dirty="0"/>
              <a:t>Правительства Российской Федерации от 21 января 2015 года N 29 "Об утверждении Правил сообщения работодателем о заключении трудового или гражданско-правового договора на выполнение работ (оказание услуг) </a:t>
            </a:r>
            <a:r>
              <a:rPr lang="ru-RU" sz="1600" dirty="0" smtClean="0"/>
              <a:t/>
            </a:r>
            <a:br>
              <a:rPr lang="ru-RU" sz="1600" dirty="0" smtClean="0"/>
            </a:br>
            <a:r>
              <a:rPr lang="ru-RU" sz="1600" dirty="0" smtClean="0"/>
              <a:t>с </a:t>
            </a:r>
            <a:r>
              <a:rPr lang="ru-RU" sz="1600" dirty="0"/>
              <a:t>гражданином, замещавшим должности государственной или муниципальной службы, перечень которых устанавливается нормативными правовыми актами Российской Федерации"</a:t>
            </a:r>
          </a:p>
          <a:p>
            <a:pPr lvl="1"/>
            <a:endParaRPr lang="ru-RU" sz="1600" dirty="0"/>
          </a:p>
          <a:p>
            <a:endParaRPr lang="ru-RU" dirty="0"/>
          </a:p>
        </p:txBody>
      </p:sp>
      <p:sp>
        <p:nvSpPr>
          <p:cNvPr id="4" name="Номер слайда 3"/>
          <p:cNvSpPr>
            <a:spLocks noGrp="1"/>
          </p:cNvSpPr>
          <p:nvPr>
            <p:ph type="sldNum" sz="quarter" idx="12"/>
          </p:nvPr>
        </p:nvSpPr>
        <p:spPr/>
        <p:txBody>
          <a:bodyPr/>
          <a:lstStyle/>
          <a:p>
            <a:fld id="{1A006B14-9D5F-4E5E-B85D-CECD0D4EF8D3}" type="slidenum">
              <a:rPr lang="ru-RU" smtClean="0"/>
              <a:t>6</a:t>
            </a:fld>
            <a:endParaRPr lang="ru-RU"/>
          </a:p>
        </p:txBody>
      </p:sp>
    </p:spTree>
    <p:extLst>
      <p:ext uri="{BB962C8B-B14F-4D97-AF65-F5344CB8AC3E}">
        <p14:creationId xmlns:p14="http://schemas.microsoft.com/office/powerpoint/2010/main" val="2300147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20688"/>
            <a:ext cx="8147248" cy="5544616"/>
          </a:xfrm>
        </p:spPr>
        <p:txBody>
          <a:bodyPr>
            <a:normAutofit fontScale="77500" lnSpcReduction="20000"/>
          </a:bodyPr>
          <a:lstStyle/>
          <a:p>
            <a:pPr lvl="1" algn="just"/>
            <a:r>
              <a:rPr lang="ru-RU" dirty="0" smtClean="0"/>
              <a:t>Приказ Минпросвещения России от 29 августа 2018 г. </a:t>
            </a:r>
            <a:r>
              <a:rPr lang="ru-RU" dirty="0"/>
              <a:t>№ 8 «Об утверждении плана противодействия коррупции Министерства просвещения Российской Федерации на 2018-2020 годы</a:t>
            </a:r>
            <a:r>
              <a:rPr lang="ru-RU" dirty="0" smtClean="0"/>
              <a:t>»;</a:t>
            </a:r>
          </a:p>
          <a:p>
            <a:pPr lvl="1" algn="just"/>
            <a:r>
              <a:rPr lang="ru-RU" dirty="0"/>
              <a:t>Приказ Минпросвещения </a:t>
            </a:r>
            <a:r>
              <a:rPr lang="ru-RU" dirty="0" smtClean="0"/>
              <a:t>России от 9 октября 2018 г. </a:t>
            </a:r>
            <a:r>
              <a:rPr lang="ru-RU" dirty="0"/>
              <a:t>№ 110 «Об утверждении перечня должностей в организациях, созданных для выполнения задач, поставленных перед Министерством просвещения Российской Федерации, при назначении на которые граждане и при замещении которых работники обязаны представлять сведения о своих доходах, расходах, об имуществе и обязательствах имущественного характера, а также сведения о доходах, расходах, об имуществе и обязательствах имущественного характера своих супруги (супруга) и </a:t>
            </a:r>
            <a:r>
              <a:rPr lang="ru-RU" dirty="0" smtClean="0"/>
              <a:t>несовершеннолетних </a:t>
            </a:r>
            <a:r>
              <a:rPr lang="ru-RU" dirty="0"/>
              <a:t>детей</a:t>
            </a:r>
            <a:r>
              <a:rPr lang="ru-RU" dirty="0" smtClean="0"/>
              <a:t>»;</a:t>
            </a:r>
          </a:p>
          <a:p>
            <a:pPr lvl="1" algn="just"/>
            <a:r>
              <a:rPr lang="ru-RU" dirty="0"/>
              <a:t>Приказ Минпросвещения России от 9 октября 2018 г. № 111 </a:t>
            </a:r>
            <a:r>
              <a:rPr lang="ru-RU" dirty="0" smtClean="0"/>
              <a:t/>
            </a:r>
            <a:br>
              <a:rPr lang="ru-RU" dirty="0" smtClean="0"/>
            </a:br>
            <a:r>
              <a:rPr lang="ru-RU" dirty="0" smtClean="0"/>
              <a:t>«</a:t>
            </a:r>
            <a:r>
              <a:rPr lang="ru-RU" dirty="0"/>
              <a:t>О распространении на работников, замещающих отдельные должности на основании трудового договора в организациях, созданных для выполнения задач, поставленных перед Министерством просвещения Российской Федерации, ограничений, запретов и обязанностей</a:t>
            </a:r>
            <a:r>
              <a:rPr lang="ru-RU" dirty="0" smtClean="0"/>
              <a:t>»;</a:t>
            </a:r>
          </a:p>
          <a:p>
            <a:pPr lvl="1" algn="just"/>
            <a:r>
              <a:rPr lang="ru-RU" dirty="0"/>
              <a:t>Приказ Минпросвещения России от </a:t>
            </a:r>
            <a:r>
              <a:rPr lang="ru-RU" dirty="0" smtClean="0"/>
              <a:t>28 ноября </a:t>
            </a:r>
            <a:r>
              <a:rPr lang="ru-RU" dirty="0"/>
              <a:t>2018 г. № 256 </a:t>
            </a:r>
            <a:r>
              <a:rPr lang="ru-RU" dirty="0" smtClean="0"/>
              <a:t/>
            </a:r>
            <a:br>
              <a:rPr lang="ru-RU" dirty="0" smtClean="0"/>
            </a:br>
            <a:r>
              <a:rPr lang="ru-RU" dirty="0" smtClean="0"/>
              <a:t>«</a:t>
            </a:r>
            <a:r>
              <a:rPr lang="ru-RU" dirty="0"/>
              <a:t>Об утверждении перечня должностей, замещение которых влечет за собой размещение сведений о доходах, расходах, об имуществе и обязательствах имущественного характера федеральных государственных гражданских служащих Министерства просвещения Российской Федерации и работников организаций, созданных для выполнения задач, поставленных перед Министерством просвещения Российской Федерации, а также сведений о доходах, расходах, об имуществе и обязательствах имущественного характера их супруг (супругов) и несовершеннолетних детей </a:t>
            </a:r>
            <a:r>
              <a:rPr lang="ru-RU" dirty="0" smtClean="0"/>
              <a:t/>
            </a:r>
            <a:br>
              <a:rPr lang="ru-RU" dirty="0" smtClean="0"/>
            </a:br>
            <a:r>
              <a:rPr lang="ru-RU" dirty="0" smtClean="0"/>
              <a:t>в </a:t>
            </a:r>
            <a:r>
              <a:rPr lang="ru-RU" dirty="0"/>
              <a:t>информационно-телекоммуникационной сети "Интернет</a:t>
            </a:r>
            <a:r>
              <a:rPr lang="ru-RU" dirty="0" smtClean="0"/>
              <a:t>"»;</a:t>
            </a:r>
          </a:p>
          <a:p>
            <a:pPr lvl="1" algn="just"/>
            <a:endParaRPr lang="ru-RU" dirty="0" smtClean="0"/>
          </a:p>
          <a:p>
            <a:pPr lvl="1" algn="just"/>
            <a:endParaRPr lang="ru-RU" dirty="0" smtClean="0"/>
          </a:p>
          <a:p>
            <a:pPr lvl="1" algn="just"/>
            <a:endParaRPr lang="ru-RU" dirty="0" smtClean="0"/>
          </a:p>
          <a:p>
            <a:pPr lvl="1" algn="just"/>
            <a:endParaRPr lang="ru-RU" dirty="0"/>
          </a:p>
        </p:txBody>
      </p:sp>
      <p:sp>
        <p:nvSpPr>
          <p:cNvPr id="4" name="Номер слайда 3"/>
          <p:cNvSpPr>
            <a:spLocks noGrp="1"/>
          </p:cNvSpPr>
          <p:nvPr>
            <p:ph type="sldNum" sz="quarter" idx="12"/>
          </p:nvPr>
        </p:nvSpPr>
        <p:spPr/>
        <p:txBody>
          <a:bodyPr/>
          <a:lstStyle/>
          <a:p>
            <a:fld id="{1A006B14-9D5F-4E5E-B85D-CECD0D4EF8D3}" type="slidenum">
              <a:rPr lang="ru-RU" smtClean="0"/>
              <a:t>7</a:t>
            </a:fld>
            <a:endParaRPr lang="ru-RU" dirty="0"/>
          </a:p>
        </p:txBody>
      </p:sp>
    </p:spTree>
    <p:extLst>
      <p:ext uri="{BB962C8B-B14F-4D97-AF65-F5344CB8AC3E}">
        <p14:creationId xmlns:p14="http://schemas.microsoft.com/office/powerpoint/2010/main" val="2989626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620688"/>
            <a:ext cx="8424936" cy="5760640"/>
          </a:xfrm>
        </p:spPr>
        <p:txBody>
          <a:bodyPr>
            <a:normAutofit fontScale="70000" lnSpcReduction="20000"/>
          </a:bodyPr>
          <a:lstStyle/>
          <a:p>
            <a:pPr lvl="1" algn="just"/>
            <a:r>
              <a:rPr lang="ru-RU" dirty="0"/>
              <a:t>Приказ Минпросвещения России от 29 ноября 2018 г. № 259 </a:t>
            </a:r>
            <a:r>
              <a:rPr lang="ru-RU" dirty="0" smtClean="0"/>
              <a:t/>
            </a:r>
            <a:br>
              <a:rPr lang="ru-RU" dirty="0" smtClean="0"/>
            </a:br>
            <a:r>
              <a:rPr lang="ru-RU" dirty="0" smtClean="0"/>
              <a:t>«</a:t>
            </a:r>
            <a:r>
              <a:rPr lang="ru-RU" dirty="0"/>
              <a:t>Об утверждении Положения о проверке достоверности и полноты сведений, представляемых гражданами, претендующими на замещение должностей, и работниками, замещающими должности в организациях, созданных для выполнения задач, поставленных перед Министерством просвещения Российской Федерации, и соблюдения ими требований к служебному поведению</a:t>
            </a:r>
            <a:r>
              <a:rPr lang="ru-RU" dirty="0" smtClean="0"/>
              <a:t>»;</a:t>
            </a:r>
          </a:p>
          <a:p>
            <a:pPr lvl="1" algn="just"/>
            <a:r>
              <a:rPr lang="ru-RU" dirty="0"/>
              <a:t>Приказ Минпросвещения России от 29 ноября 2018 г. № 260 </a:t>
            </a:r>
            <a:r>
              <a:rPr lang="ru-RU" dirty="0" smtClean="0"/>
              <a:t/>
            </a:r>
            <a:br>
              <a:rPr lang="ru-RU" dirty="0" smtClean="0"/>
            </a:br>
            <a:r>
              <a:rPr lang="ru-RU" dirty="0" smtClean="0"/>
              <a:t>«</a:t>
            </a:r>
            <a:r>
              <a:rPr lang="ru-RU" dirty="0"/>
              <a:t>Об утверждении Порядка принятия решения об осуществлении контроля за расходами федеральных государственных гражданских служащих Министерства просвещения Российской Федерации, работников, замещающих отдельные должности на основании трудового договора </a:t>
            </a:r>
            <a:r>
              <a:rPr lang="ru-RU" dirty="0" smtClean="0"/>
              <a:t>в </a:t>
            </a:r>
            <a:r>
              <a:rPr lang="ru-RU" dirty="0"/>
              <a:t>организациях, созданных для выполнения задач, поставленных перед Министерством просвещения Российской Федерации, а также за расходами их супруг (супругов) и несовершеннолетних детей</a:t>
            </a:r>
            <a:r>
              <a:rPr lang="ru-RU" dirty="0" smtClean="0"/>
              <a:t>»;</a:t>
            </a:r>
          </a:p>
          <a:p>
            <a:pPr lvl="1" algn="just"/>
            <a:r>
              <a:rPr lang="ru-RU" dirty="0"/>
              <a:t>Приказ Минпросвещения России от </a:t>
            </a:r>
            <a:r>
              <a:rPr lang="ru-RU" dirty="0" smtClean="0"/>
              <a:t>7 декабря </a:t>
            </a:r>
            <a:r>
              <a:rPr lang="ru-RU" dirty="0"/>
              <a:t>2018 г. № </a:t>
            </a:r>
            <a:r>
              <a:rPr lang="ru-RU" dirty="0" smtClean="0"/>
              <a:t>284 </a:t>
            </a:r>
            <a:br>
              <a:rPr lang="ru-RU" dirty="0" smtClean="0"/>
            </a:br>
            <a:r>
              <a:rPr lang="ru-RU" dirty="0" smtClean="0"/>
              <a:t>«Об утверждении Порядка уведомления работодателя(его представителя) </a:t>
            </a:r>
            <a:br>
              <a:rPr lang="ru-RU" dirty="0" smtClean="0"/>
            </a:br>
            <a:r>
              <a:rPr lang="ru-RU" dirty="0" smtClean="0"/>
              <a:t>о фактах обращения в целях склонения работников, замещающих отдельные должности на основании трудовых договоров в организациях, созданных для выполнения задач, поставленных перед Министерством </a:t>
            </a:r>
            <a:r>
              <a:rPr lang="ru-RU" dirty="0"/>
              <a:t>просвещения Российской </a:t>
            </a:r>
            <a:r>
              <a:rPr lang="ru-RU" dirty="0" smtClean="0"/>
              <a:t>Федерации, к совершению коррупционных правонарушений»;</a:t>
            </a:r>
          </a:p>
          <a:p>
            <a:pPr lvl="1" algn="just"/>
            <a:r>
              <a:rPr lang="ru-RU" dirty="0"/>
              <a:t>Приказ Минпросвещения </a:t>
            </a:r>
            <a:r>
              <a:rPr lang="ru-RU" dirty="0" smtClean="0"/>
              <a:t>России от 4 февраля 2019 г. № 59 «</a:t>
            </a:r>
            <a:r>
              <a:rPr lang="ru-RU" dirty="0"/>
              <a:t>Об утверждении Порядка </a:t>
            </a:r>
            <a:r>
              <a:rPr lang="ru-RU" dirty="0" smtClean="0"/>
              <a:t>уведомления представителя нанимателя работниками, замещающими отдельные должности на основании трудовых договоров в организациях, </a:t>
            </a:r>
            <a:r>
              <a:rPr lang="ru-RU" dirty="0"/>
              <a:t>созданных для выполнения задач, поставленных перед Министерством просвещения Российской </a:t>
            </a:r>
            <a:r>
              <a:rPr lang="ru-RU" dirty="0" smtClean="0"/>
              <a:t>Федерации, о возникновении личной заинтересованности, которая приводит или может привести к конфликту интересов»;</a:t>
            </a:r>
          </a:p>
          <a:p>
            <a:pPr lvl="1" algn="just"/>
            <a:r>
              <a:rPr lang="ru-RU" dirty="0"/>
              <a:t>Приказ Минпросвещения России от </a:t>
            </a:r>
            <a:r>
              <a:rPr lang="ru-RU" dirty="0" smtClean="0"/>
              <a:t>21 </a:t>
            </a:r>
            <a:r>
              <a:rPr lang="ru-RU" dirty="0"/>
              <a:t>февраля 2019 г. № </a:t>
            </a:r>
            <a:r>
              <a:rPr lang="ru-RU" dirty="0" smtClean="0"/>
              <a:t>83 «</a:t>
            </a:r>
            <a:r>
              <a:rPr lang="ru-RU" dirty="0"/>
              <a:t>Об утверждении </a:t>
            </a:r>
            <a:r>
              <a:rPr lang="ru-RU" dirty="0" smtClean="0"/>
              <a:t>Порядка представления гражданами, претендующими на замещение должностей, и работниками, замещающими должности в организациях, созданных для выполнения задач, поставленных перед Министерством </a:t>
            </a:r>
            <a:r>
              <a:rPr lang="ru-RU" dirty="0"/>
              <a:t>просвещения Российской </a:t>
            </a:r>
            <a:r>
              <a:rPr lang="ru-RU" dirty="0" smtClean="0"/>
              <a:t>Федерации, сведений о своих доходах, расходах, об имуществе и обязательствах имущественного характера, а также сведений </a:t>
            </a:r>
            <a:br>
              <a:rPr lang="ru-RU" dirty="0" smtClean="0"/>
            </a:br>
            <a:r>
              <a:rPr lang="ru-RU" dirty="0" smtClean="0"/>
              <a:t>о доходах, </a:t>
            </a:r>
            <a:r>
              <a:rPr lang="ru-RU" dirty="0"/>
              <a:t>расходах, об имуществе и обязательствах имущественного </a:t>
            </a:r>
            <a:r>
              <a:rPr lang="ru-RU" dirty="0" smtClean="0"/>
              <a:t>характера своих супруги (супруга) и несовершеннолетних детей»</a:t>
            </a:r>
            <a:endParaRPr lang="ru-RU" dirty="0"/>
          </a:p>
          <a:p>
            <a:pPr lvl="1"/>
            <a:endParaRPr lang="ru-RU" dirty="0"/>
          </a:p>
        </p:txBody>
      </p:sp>
      <p:sp>
        <p:nvSpPr>
          <p:cNvPr id="4" name="Номер слайда 3"/>
          <p:cNvSpPr>
            <a:spLocks noGrp="1"/>
          </p:cNvSpPr>
          <p:nvPr>
            <p:ph type="sldNum" sz="quarter" idx="12"/>
          </p:nvPr>
        </p:nvSpPr>
        <p:spPr/>
        <p:txBody>
          <a:bodyPr/>
          <a:lstStyle/>
          <a:p>
            <a:fld id="{1A006B14-9D5F-4E5E-B85D-CECD0D4EF8D3}" type="slidenum">
              <a:rPr lang="ru-RU" smtClean="0"/>
              <a:t>8</a:t>
            </a:fld>
            <a:endParaRPr lang="ru-RU" dirty="0"/>
          </a:p>
        </p:txBody>
      </p:sp>
    </p:spTree>
    <p:extLst>
      <p:ext uri="{BB962C8B-B14F-4D97-AF65-F5344CB8AC3E}">
        <p14:creationId xmlns:p14="http://schemas.microsoft.com/office/powerpoint/2010/main" val="662767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52718"/>
            <a:ext cx="8568952" cy="683994"/>
          </a:xfrm>
        </p:spPr>
        <p:txBody>
          <a:bodyPr>
            <a:noAutofit/>
          </a:bodyPr>
          <a:lstStyle/>
          <a:p>
            <a:pPr algn="ctr"/>
            <a:r>
              <a:rPr lang="en-US" sz="1800" dirty="0" smtClean="0"/>
              <a:t>iii.</a:t>
            </a:r>
            <a:r>
              <a:rPr lang="ru-RU" sz="1800" dirty="0"/>
              <a:t> Антикоррупционная деятельность подведомственных организаций</a:t>
            </a:r>
          </a:p>
        </p:txBody>
      </p:sp>
      <p:sp>
        <p:nvSpPr>
          <p:cNvPr id="3" name="Объект 2"/>
          <p:cNvSpPr>
            <a:spLocks noGrp="1"/>
          </p:cNvSpPr>
          <p:nvPr>
            <p:ph idx="1"/>
          </p:nvPr>
        </p:nvSpPr>
        <p:spPr>
          <a:xfrm>
            <a:off x="467544" y="1700808"/>
            <a:ext cx="8291264" cy="3240359"/>
          </a:xfrm>
        </p:spPr>
        <p:txBody>
          <a:bodyPr>
            <a:normAutofit lnSpcReduction="10000"/>
          </a:bodyPr>
          <a:lstStyle/>
          <a:p>
            <a:pPr lvl="1" algn="just"/>
            <a:r>
              <a:rPr lang="ru-RU" dirty="0"/>
              <a:t>Под </a:t>
            </a:r>
            <a:r>
              <a:rPr lang="ru-RU" dirty="0">
                <a:solidFill>
                  <a:srgbClr val="FF0000"/>
                </a:solidFill>
              </a:rPr>
              <a:t>антикоррупционной деятельностью </a:t>
            </a:r>
            <a:r>
              <a:rPr lang="ru-RU" dirty="0"/>
              <a:t>подведомственных организаций понимается комплекс мероприятий, направленных на профилактику и борьбу с нарушениями в сфере антикоррупционного </a:t>
            </a:r>
            <a:r>
              <a:rPr lang="ru-RU" dirty="0" smtClean="0"/>
              <a:t>законодательства.</a:t>
            </a:r>
          </a:p>
          <a:p>
            <a:pPr lvl="1" algn="just"/>
            <a:endParaRPr lang="ru-RU" dirty="0"/>
          </a:p>
          <a:p>
            <a:pPr marL="274320" lvl="1" indent="0" algn="just">
              <a:buNone/>
            </a:pPr>
            <a:endParaRPr lang="ru-RU" dirty="0" smtClean="0"/>
          </a:p>
          <a:p>
            <a:pPr lvl="1" algn="just"/>
            <a:r>
              <a:rPr lang="ru-RU" dirty="0" smtClean="0"/>
              <a:t>При </a:t>
            </a:r>
            <a:r>
              <a:rPr lang="ru-RU" dirty="0"/>
              <a:t>этом под </a:t>
            </a:r>
            <a:r>
              <a:rPr lang="ru-RU" dirty="0">
                <a:solidFill>
                  <a:srgbClr val="FF0000"/>
                </a:solidFill>
              </a:rPr>
              <a:t>профилактикой</a:t>
            </a:r>
            <a:r>
              <a:rPr lang="ru-RU" dirty="0"/>
              <a:t> понимаются любые мероприятия, направленные на выявление и предупреждение возможностей (причин) совершения сотрудниками подведомственных организаций коррупционных правонарушений.</a:t>
            </a:r>
          </a:p>
        </p:txBody>
      </p:sp>
      <p:sp>
        <p:nvSpPr>
          <p:cNvPr id="4" name="Номер слайда 3"/>
          <p:cNvSpPr>
            <a:spLocks noGrp="1"/>
          </p:cNvSpPr>
          <p:nvPr>
            <p:ph type="sldNum" sz="quarter" idx="12"/>
          </p:nvPr>
        </p:nvSpPr>
        <p:spPr/>
        <p:txBody>
          <a:bodyPr/>
          <a:lstStyle/>
          <a:p>
            <a:fld id="{1A006B14-9D5F-4E5E-B85D-CECD0D4EF8D3}" type="slidenum">
              <a:rPr lang="ru-RU" smtClean="0"/>
              <a:t>9</a:t>
            </a:fld>
            <a:endParaRPr lang="ru-RU"/>
          </a:p>
        </p:txBody>
      </p:sp>
    </p:spTree>
    <p:extLst>
      <p:ext uri="{BB962C8B-B14F-4D97-AF65-F5344CB8AC3E}">
        <p14:creationId xmlns:p14="http://schemas.microsoft.com/office/powerpoint/2010/main" val="325182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лавная">
  <a:themeElements>
    <a:clrScheme name="Главная">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Главная">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лавная">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299</TotalTime>
  <Words>620</Words>
  <Application>Microsoft Office PowerPoint</Application>
  <PresentationFormat>Экран (4:3)</PresentationFormat>
  <Paragraphs>107</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Главная</vt:lpstr>
      <vt:lpstr>Презентация PowerPoint</vt:lpstr>
      <vt:lpstr>  i. Введение 1. Цели и задачи</vt:lpstr>
      <vt:lpstr>2. Термины и определения</vt:lpstr>
      <vt:lpstr>Презентация PowerPoint</vt:lpstr>
      <vt:lpstr>Презентация PowerPoint</vt:lpstr>
      <vt:lpstr>ii. Нормативное правовое обеспечение  1. Законодательство в сфере предупреждения и противодействия коррупции</vt:lpstr>
      <vt:lpstr>Презентация PowerPoint</vt:lpstr>
      <vt:lpstr>Презентация PowerPoint</vt:lpstr>
      <vt:lpstr>iii. Антикоррупционная деятельность подведомственных организаций</vt:lpstr>
      <vt:lpstr>Презентация PowerPoint</vt:lpstr>
      <vt:lpstr>Презентация PowerPoint</vt:lpstr>
      <vt:lpstr>IV. Профилактика коррупционных правонарушений</vt:lpstr>
      <vt:lpstr>Алгоритм работы по профилактике и предупреждению коррупционных нарушений.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dc:creator>
  <cp:lastModifiedBy>Зайцева Ольга Николаевна</cp:lastModifiedBy>
  <cp:revision>27</cp:revision>
  <dcterms:created xsi:type="dcterms:W3CDTF">2019-09-16T06:35:56Z</dcterms:created>
  <dcterms:modified xsi:type="dcterms:W3CDTF">2022-12-08T08:17:04Z</dcterms:modified>
</cp:coreProperties>
</file>